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82" r:id="rId4"/>
    <p:sldId id="258" r:id="rId5"/>
    <p:sldId id="260" r:id="rId6"/>
    <p:sldId id="281" r:id="rId7"/>
    <p:sldId id="264" r:id="rId8"/>
    <p:sldId id="265" r:id="rId9"/>
    <p:sldId id="276" r:id="rId10"/>
    <p:sldId id="266" r:id="rId11"/>
    <p:sldId id="267" r:id="rId12"/>
    <p:sldId id="283" r:id="rId13"/>
    <p:sldId id="268" r:id="rId14"/>
    <p:sldId id="270" r:id="rId15"/>
    <p:sldId id="271" r:id="rId16"/>
    <p:sldId id="272" r:id="rId17"/>
    <p:sldId id="273" r:id="rId18"/>
    <p:sldId id="284" r:id="rId19"/>
    <p:sldId id="274" r:id="rId20"/>
    <p:sldId id="280" r:id="rId2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60" d="100"/>
          <a:sy n="60" d="100"/>
        </p:scale>
        <p:origin x="11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銷售</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dPt>
            <c:idx val="3"/>
            <c:invertIfNegative val="0"/>
            <c:bubble3D val="0"/>
            <c:spPr>
              <a:solidFill>
                <a:schemeClr val="accent1"/>
              </a:solidFill>
              <a:ln w="19050">
                <a:solidFill>
                  <a:schemeClr val="lt1"/>
                </a:solidFill>
              </a:ln>
              <a:effectLst/>
            </c:spPr>
          </c:dPt>
          <c:cat>
            <c:strRef>
              <c:f>工作表1!$A$2:$A$5</c:f>
              <c:strCache>
                <c:ptCount val="4"/>
                <c:pt idx="0">
                  <c:v>超級喜歡   </c:v>
                </c:pt>
                <c:pt idx="1">
                  <c:v>喜歡</c:v>
                </c:pt>
                <c:pt idx="2">
                  <c:v>普通</c:v>
                </c:pt>
                <c:pt idx="3">
                  <c:v>討厭
</c:v>
                </c:pt>
              </c:strCache>
            </c:strRef>
          </c:cat>
          <c:val>
            <c:numRef>
              <c:f>工作表1!$B$2:$B$5</c:f>
              <c:numCache>
                <c:formatCode>General</c:formatCode>
                <c:ptCount val="4"/>
                <c:pt idx="0">
                  <c:v>11</c:v>
                </c:pt>
                <c:pt idx="1">
                  <c:v>9</c:v>
                </c:pt>
                <c:pt idx="2">
                  <c:v>10</c:v>
                </c:pt>
                <c:pt idx="3">
                  <c:v>0</c:v>
                </c:pt>
              </c:numCache>
            </c:numRef>
          </c:val>
        </c:ser>
        <c:dLbls>
          <c:showLegendKey val="0"/>
          <c:showVal val="0"/>
          <c:showCatName val="0"/>
          <c:showSerName val="0"/>
          <c:showPercent val="0"/>
          <c:showBubbleSize val="0"/>
        </c:dLbls>
        <c:gapWidth val="100"/>
        <c:axId val="377038560"/>
        <c:axId val="377038952"/>
      </c:barChart>
      <c:catAx>
        <c:axId val="377038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HK"/>
          </a:p>
        </c:txPr>
        <c:crossAx val="377038952"/>
        <c:crosses val="autoZero"/>
        <c:auto val="1"/>
        <c:lblAlgn val="ctr"/>
        <c:lblOffset val="100"/>
        <c:noMultiLvlLbl val="0"/>
      </c:catAx>
      <c:valAx>
        <c:axId val="377038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377038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HK"/>
        </a:p>
      </c:txPr>
    </c:legend>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銷售</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工作表1!$A$2:$A$5</c:f>
              <c:strCache>
                <c:ptCount val="4"/>
                <c:pt idx="0">
                  <c:v>雞蛋仔</c:v>
                </c:pt>
                <c:pt idx="1">
                  <c:v>魚蛋</c:v>
                </c:pt>
                <c:pt idx="2">
                  <c:v>格仔餅</c:v>
                </c:pt>
                <c:pt idx="3">
                  <c:v>西米露</c:v>
                </c:pt>
              </c:strCache>
            </c:strRef>
          </c:cat>
          <c:val>
            <c:numRef>
              <c:f>工作表1!$B$2:$B$5</c:f>
              <c:numCache>
                <c:formatCode>General</c:formatCode>
                <c:ptCount val="4"/>
                <c:pt idx="0">
                  <c:v>5</c:v>
                </c:pt>
                <c:pt idx="1">
                  <c:v>15</c:v>
                </c:pt>
                <c:pt idx="2">
                  <c:v>6</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HK"/>
        </a:p>
      </c:txPr>
    </c:legend>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09858818245695E-2"/>
          <c:y val="3.3925965224776158E-2"/>
          <c:w val="0.84312463065705845"/>
          <c:h val="0.90303435635446661"/>
        </c:manualLayout>
      </c:layout>
      <c:barChart>
        <c:barDir val="col"/>
        <c:grouping val="clustered"/>
        <c:varyColors val="0"/>
        <c:ser>
          <c:idx val="0"/>
          <c:order val="0"/>
          <c:tx>
            <c:strRef>
              <c:f>工作表1!$B$1</c:f>
              <c:strCache>
                <c:ptCount val="1"/>
                <c:pt idx="0">
                  <c:v>欄1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cat>
            <c:strRef>
              <c:f>工作表1!$A$2:$A$4</c:f>
              <c:strCache>
                <c:ptCount val="2"/>
                <c:pt idx="0">
                  <c:v>肚子餓</c:v>
                </c:pt>
                <c:pt idx="1">
                  <c:v>嘴饞
</c:v>
                </c:pt>
              </c:strCache>
            </c:strRef>
          </c:cat>
          <c:val>
            <c:numRef>
              <c:f>工作表1!$B$2:$B$4</c:f>
              <c:numCache>
                <c:formatCode>General</c:formatCode>
                <c:ptCount val="3"/>
                <c:pt idx="0">
                  <c:v>10</c:v>
                </c:pt>
                <c:pt idx="1">
                  <c:v>18</c:v>
                </c:pt>
              </c:numCache>
            </c:numRef>
          </c:val>
        </c:ser>
        <c:dLbls>
          <c:showLegendKey val="0"/>
          <c:showVal val="0"/>
          <c:showCatName val="0"/>
          <c:showSerName val="0"/>
          <c:showPercent val="0"/>
          <c:showBubbleSize val="0"/>
        </c:dLbls>
        <c:gapWidth val="100"/>
        <c:axId val="378507456"/>
        <c:axId val="378507848"/>
      </c:barChart>
      <c:catAx>
        <c:axId val="378507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378507848"/>
        <c:crosses val="autoZero"/>
        <c:auto val="1"/>
        <c:lblAlgn val="ctr"/>
        <c:lblOffset val="100"/>
        <c:noMultiLvlLbl val="0"/>
      </c:catAx>
      <c:valAx>
        <c:axId val="378507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37850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6963756172319E-2"/>
          <c:y val="3.1762164845160347E-2"/>
          <c:w val="0.35924635455526654"/>
          <c:h val="0.91184708410300774"/>
        </c:manualLayout>
      </c:layout>
      <c:barChart>
        <c:barDir val="col"/>
        <c:grouping val="clustered"/>
        <c:varyColors val="0"/>
        <c:ser>
          <c:idx val="0"/>
          <c:order val="0"/>
          <c:tx>
            <c:strRef>
              <c:f>工作表1!$B$1</c:f>
              <c:strCache>
                <c:ptCount val="1"/>
                <c:pt idx="0">
                  <c:v>銷售</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1"/>
              </a:solidFill>
              <a:ln w="19050">
                <a:solidFill>
                  <a:schemeClr val="lt1"/>
                </a:solidFill>
              </a:ln>
              <a:effectLst/>
            </c:spPr>
          </c:dPt>
          <c:dPt>
            <c:idx val="2"/>
            <c:invertIfNegative val="0"/>
            <c:bubble3D val="0"/>
            <c:spPr>
              <a:solidFill>
                <a:schemeClr val="accent1"/>
              </a:solidFill>
              <a:ln w="19050">
                <a:solidFill>
                  <a:schemeClr val="lt1"/>
                </a:solidFill>
              </a:ln>
              <a:effectLst/>
            </c:spPr>
          </c:dPt>
          <c:dPt>
            <c:idx val="3"/>
            <c:invertIfNegative val="0"/>
            <c:bubble3D val="0"/>
            <c:spPr>
              <a:solidFill>
                <a:schemeClr val="accent1"/>
              </a:solidFill>
              <a:ln w="19050">
                <a:solidFill>
                  <a:schemeClr val="lt1"/>
                </a:solidFill>
              </a:ln>
              <a:effectLst/>
            </c:spPr>
          </c:dPt>
          <c:cat>
            <c:strRef>
              <c:f>工作表1!$A$2:$A$5</c:f>
              <c:strCache>
                <c:ptCount val="4"/>
                <c:pt idx="0">
                  <c:v>13-20元</c:v>
                </c:pt>
                <c:pt idx="1">
                  <c:v>21-40元</c:v>
                </c:pt>
                <c:pt idx="2">
                  <c:v>41-60元</c:v>
                </c:pt>
                <c:pt idx="3">
                  <c:v>60元以上</c:v>
                </c:pt>
              </c:strCache>
            </c:strRef>
          </c:cat>
          <c:val>
            <c:numRef>
              <c:f>工作表1!$B$2:$B$5</c:f>
              <c:numCache>
                <c:formatCode>General</c:formatCode>
                <c:ptCount val="4"/>
                <c:pt idx="0">
                  <c:v>28</c:v>
                </c:pt>
              </c:numCache>
            </c:numRef>
          </c:val>
        </c:ser>
        <c:dLbls>
          <c:showLegendKey val="0"/>
          <c:showVal val="0"/>
          <c:showCatName val="0"/>
          <c:showSerName val="0"/>
          <c:showPercent val="0"/>
          <c:showBubbleSize val="0"/>
        </c:dLbls>
        <c:gapWidth val="100"/>
        <c:axId val="378508632"/>
        <c:axId val="378509024"/>
      </c:barChart>
      <c:catAx>
        <c:axId val="378508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HK"/>
          </a:p>
        </c:txPr>
        <c:crossAx val="378509024"/>
        <c:crosses val="autoZero"/>
        <c:auto val="1"/>
        <c:lblAlgn val="ctr"/>
        <c:lblOffset val="100"/>
        <c:noMultiLvlLbl val="0"/>
      </c:catAx>
      <c:valAx>
        <c:axId val="37850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HK"/>
          </a:p>
        </c:txPr>
        <c:crossAx val="378508632"/>
        <c:crosses val="autoZero"/>
        <c:crossBetween val="between"/>
      </c:valAx>
      <c:spPr>
        <a:noFill/>
        <a:ln>
          <a:noFill/>
        </a:ln>
        <a:effectLst/>
      </c:spPr>
    </c:plotArea>
    <c:legend>
      <c:legendPos val="b"/>
      <c:layout>
        <c:manualLayout>
          <c:xMode val="edge"/>
          <c:yMode val="edge"/>
          <c:x val="0.5901522858651721"/>
          <c:y val="0.17440200261308234"/>
          <c:w val="0.2798018383903379"/>
          <c:h val="0.5222828150294714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HK"/>
        </a:p>
      </c:txPr>
    </c:legend>
    <c:plotVisOnly val="1"/>
    <c:dispBlanksAs val="gap"/>
    <c:showDLblsOverMax val="0"/>
  </c:chart>
  <c:spPr>
    <a:noFill/>
    <a:ln>
      <a:noFill/>
    </a:ln>
    <a:effectLst/>
  </c:spPr>
  <c:txPr>
    <a:bodyPr/>
    <a:lstStyle/>
    <a:p>
      <a:pPr>
        <a:defRPr sz="2000"/>
      </a:pPr>
      <a:endParaRPr lang="zh-H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99F09-E7DE-4B2F-982E-E61AD93E82CE}" type="datetimeFigureOut">
              <a:rPr lang="zh-HK" altLang="en-US" smtClean="0"/>
              <a:t>24/4/2015</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0C52D-6D46-49F6-B56D-8D1726223815}" type="slidenum">
              <a:rPr lang="zh-HK" altLang="en-US" smtClean="0"/>
              <a:t>‹#›</a:t>
            </a:fld>
            <a:endParaRPr lang="zh-HK" altLang="en-US"/>
          </a:p>
        </p:txBody>
      </p:sp>
    </p:spTree>
    <p:extLst>
      <p:ext uri="{BB962C8B-B14F-4D97-AF65-F5344CB8AC3E}">
        <p14:creationId xmlns:p14="http://schemas.microsoft.com/office/powerpoint/2010/main" val="13937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BF80C52D-6D46-49F6-B56D-8D1726223815}" type="slidenum">
              <a:rPr lang="zh-HK" altLang="en-US" smtClean="0"/>
              <a:t>3</a:t>
            </a:fld>
            <a:endParaRPr lang="zh-HK" altLang="en-US"/>
          </a:p>
        </p:txBody>
      </p:sp>
    </p:spTree>
    <p:extLst>
      <p:ext uri="{BB962C8B-B14F-4D97-AF65-F5344CB8AC3E}">
        <p14:creationId xmlns:p14="http://schemas.microsoft.com/office/powerpoint/2010/main" val="76909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210683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19532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398979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56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370979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119968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209045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286366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377882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57585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97664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172405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13795" y="2912232"/>
            <a:ext cx="5107208" cy="287896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912232"/>
            <a:ext cx="5095357" cy="287896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2649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336015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131607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2433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55B373C-6608-43D9-BDD8-873D1FFED5A4}" type="datetimeFigureOut">
              <a:rPr lang="zh-HK" altLang="en-US" smtClean="0"/>
              <a:t>24/4/2015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17574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5B373C-6608-43D9-BDD8-873D1FFED5A4}" type="datetimeFigureOut">
              <a:rPr lang="zh-HK" altLang="en-US" smtClean="0"/>
              <a:t>24/4/2015</a:t>
            </a:fld>
            <a:endParaRPr lang="zh-HK"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79C4508-D74A-4C98-B4BF-E0A58D66CCCF}" type="slidenum">
              <a:rPr lang="zh-HK" altLang="en-US" smtClean="0"/>
              <a:t>‹#›</a:t>
            </a:fld>
            <a:endParaRPr lang="zh-HK" altLang="en-US"/>
          </a:p>
        </p:txBody>
      </p:sp>
    </p:spTree>
    <p:extLst>
      <p:ext uri="{BB962C8B-B14F-4D97-AF65-F5344CB8AC3E}">
        <p14:creationId xmlns:p14="http://schemas.microsoft.com/office/powerpoint/2010/main" val="15033831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iscoverhongkong.com/tc/dine-drink/what-to-eat/local-flavours/local-snacks.jsp" TargetMode="External"/><Relationship Id="rId2" Type="http://schemas.openxmlformats.org/officeDocument/2006/relationships/hyperlink" Target="http://zh-yue.wikipedia.org/wiki/%E9%AD%9A%E8%9B%8B" TargetMode="External"/><Relationship Id="rId1" Type="http://schemas.openxmlformats.org/officeDocument/2006/relationships/slideLayout" Target="../slideLayouts/slideLayout2.xml"/><Relationship Id="rId5" Type="http://schemas.openxmlformats.org/officeDocument/2006/relationships/hyperlink" Target="http://news.xinhuanet.com/gangao/2014-11/12/c_127177543.htm" TargetMode="External"/><Relationship Id="rId4" Type="http://schemas.openxmlformats.org/officeDocument/2006/relationships/hyperlink" Target="http://hk.apple.nextmedia.com/news/art/20130429/1824379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jp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slide" Target="slide2.xml"/><Relationship Id="rId10" Type="http://schemas.openxmlformats.org/officeDocument/2006/relationships/image" Target="../media/image7.GIF"/><Relationship Id="rId4" Type="http://schemas.openxmlformats.org/officeDocument/2006/relationships/image" Target="../media/image4.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iscoverhongkong.com/tc/dine-drink/what-to-eat/local-flavours/local-snacks.jsp#ixzz3Y104Lfvk"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88391" y="1027361"/>
            <a:ext cx="9001462" cy="2387600"/>
          </a:xfrm>
        </p:spPr>
        <p:txBody>
          <a:bodyPr/>
          <a:lstStyle/>
          <a:p>
            <a:r>
              <a:rPr kumimoji="1" lang="zh-TW" altLang="en-US" dirty="0">
                <a:latin typeface="標楷體" panose="03000509000000000000" pitchFamily="65" charset="-120"/>
                <a:ea typeface="文鼎古印體" panose="02010609010101010101" pitchFamily="49" charset="-120"/>
              </a:rPr>
              <a:t>東華三院羅裕積小學</a:t>
            </a:r>
            <a:br>
              <a:rPr kumimoji="1" lang="zh-TW" altLang="en-US" dirty="0">
                <a:latin typeface="標楷體" panose="03000509000000000000" pitchFamily="65" charset="-120"/>
                <a:ea typeface="文鼎古印體" panose="02010609010101010101" pitchFamily="49" charset="-120"/>
              </a:rPr>
            </a:br>
            <a:r>
              <a:rPr lang="en-US" altLang="zh-HK" dirty="0">
                <a:latin typeface="+mn-ea"/>
                <a:ea typeface="文鼎古印體" panose="02010609010101010101" pitchFamily="49" charset="-120"/>
              </a:rPr>
              <a:t>ITCA</a:t>
            </a:r>
            <a:r>
              <a:rPr lang="zh-HK" altLang="en-US" dirty="0">
                <a:latin typeface="+mn-ea"/>
                <a:ea typeface="文鼎古印體" panose="02010609010101010101" pitchFamily="49" charset="-120"/>
              </a:rPr>
              <a:t>金章專題研習</a:t>
            </a:r>
            <a:r>
              <a:rPr lang="zh-HK" altLang="en-US" dirty="0" smtClean="0">
                <a:latin typeface="+mn-ea"/>
                <a:ea typeface="文鼎古印體" panose="02010609010101010101" pitchFamily="49" charset="-120"/>
              </a:rPr>
              <a:t>簡報</a:t>
            </a:r>
            <a:r>
              <a:rPr lang="en-US" altLang="zh-HK" dirty="0" smtClean="0">
                <a:latin typeface="+mn-ea"/>
                <a:ea typeface="文鼎古印體" panose="02010609010101010101" pitchFamily="49" charset="-120"/>
              </a:rPr>
              <a:t/>
            </a:r>
            <a:br>
              <a:rPr lang="en-US" altLang="zh-HK" dirty="0" smtClean="0">
                <a:latin typeface="+mn-ea"/>
                <a:ea typeface="文鼎古印體" panose="02010609010101010101" pitchFamily="49" charset="-120"/>
              </a:rPr>
            </a:br>
            <a:endParaRPr lang="zh-HK" altLang="en-US" dirty="0">
              <a:ea typeface="文鼎古印體" panose="02010609010101010101" pitchFamily="49" charset="-120"/>
            </a:endParaRPr>
          </a:p>
        </p:txBody>
      </p:sp>
      <p:sp>
        <p:nvSpPr>
          <p:cNvPr id="3" name="副標題 2"/>
          <p:cNvSpPr>
            <a:spLocks noGrp="1"/>
          </p:cNvSpPr>
          <p:nvPr>
            <p:ph type="subTitle" idx="1"/>
          </p:nvPr>
        </p:nvSpPr>
        <p:spPr>
          <a:xfrm>
            <a:off x="1595268" y="3542660"/>
            <a:ext cx="9001462" cy="2466253"/>
          </a:xfrm>
        </p:spPr>
        <p:txBody>
          <a:bodyPr>
            <a:normAutofit/>
          </a:bodyPr>
          <a:lstStyle/>
          <a:p>
            <a:r>
              <a:rPr kumimoji="1" lang="zh-TW" altLang="en-US" sz="3600" kern="10" dirty="0" smtClean="0">
                <a:ln w="9525">
                  <a:noFill/>
                  <a:round/>
                  <a:headEnd/>
                  <a:tailEnd/>
                </a:ln>
                <a:latin typeface="標楷體" panose="03000509000000000000" pitchFamily="65" charset="-120"/>
                <a:ea typeface="文鼎古印體" panose="02010609010101010101" pitchFamily="49" charset="-120"/>
              </a:rPr>
              <a:t>題目</a:t>
            </a:r>
            <a:r>
              <a:rPr kumimoji="1" lang="en-US" altLang="zh-TW" sz="3600" kern="10" dirty="0" smtClean="0">
                <a:ln w="9525">
                  <a:noFill/>
                  <a:round/>
                  <a:headEnd/>
                  <a:tailEnd/>
                </a:ln>
                <a:latin typeface="標楷體" panose="03000509000000000000" pitchFamily="65" charset="-120"/>
                <a:ea typeface="文鼎古印體" panose="02010609010101010101" pitchFamily="49" charset="-120"/>
              </a:rPr>
              <a:t>:</a:t>
            </a:r>
            <a:r>
              <a:rPr kumimoji="1" lang="zh-HK" altLang="en-US" sz="3600" kern="10" dirty="0" smtClean="0">
                <a:ln w="9525">
                  <a:noFill/>
                  <a:round/>
                  <a:headEnd/>
                  <a:tailEnd/>
                </a:ln>
                <a:latin typeface="標楷體" panose="03000509000000000000" pitchFamily="65" charset="-120"/>
                <a:ea typeface="文鼎古印體" panose="02010609010101010101" pitchFamily="49" charset="-120"/>
              </a:rPr>
              <a:t>街</a:t>
            </a:r>
            <a:r>
              <a:rPr kumimoji="1" lang="zh-HK" altLang="en-US" sz="3600" kern="10" dirty="0">
                <a:ln w="9525">
                  <a:noFill/>
                  <a:round/>
                  <a:headEnd/>
                  <a:tailEnd/>
                </a:ln>
                <a:latin typeface="標楷體" panose="03000509000000000000" pitchFamily="65" charset="-120"/>
                <a:ea typeface="文鼎古印體" panose="02010609010101010101" pitchFamily="49" charset="-120"/>
              </a:rPr>
              <a:t>邊</a:t>
            </a:r>
            <a:r>
              <a:rPr kumimoji="1" lang="zh-HK" altLang="en-US" sz="3600" kern="10" dirty="0" smtClean="0">
                <a:ln w="9525">
                  <a:noFill/>
                  <a:round/>
                  <a:headEnd/>
                  <a:tailEnd/>
                </a:ln>
                <a:latin typeface="標楷體" panose="03000509000000000000" pitchFamily="65" charset="-120"/>
                <a:ea typeface="文鼎古印體" panose="02010609010101010101" pitchFamily="49" charset="-120"/>
              </a:rPr>
              <a:t>小吃</a:t>
            </a:r>
            <a:endParaRPr kumimoji="1" lang="en-US" altLang="zh-HK" sz="3600" kern="10" dirty="0" smtClean="0">
              <a:ln w="9525">
                <a:noFill/>
                <a:round/>
                <a:headEnd/>
                <a:tailEnd/>
              </a:ln>
              <a:latin typeface="標楷體" panose="03000509000000000000" pitchFamily="65" charset="-120"/>
              <a:ea typeface="文鼎古印體" panose="02010609010101010101" pitchFamily="49" charset="-120"/>
            </a:endParaRPr>
          </a:p>
          <a:p>
            <a:r>
              <a:rPr kumimoji="1" lang="zh-TW" altLang="en-US" sz="3600" kern="10" dirty="0">
                <a:ln w="9525">
                  <a:noFill/>
                  <a:round/>
                  <a:headEnd/>
                  <a:tailEnd/>
                </a:ln>
                <a:latin typeface="+mj-ea"/>
                <a:ea typeface="文鼎古印體" panose="02010609010101010101" pitchFamily="49" charset="-120"/>
              </a:rPr>
              <a:t>姓名</a:t>
            </a:r>
            <a:r>
              <a:rPr kumimoji="1" lang="en-US" altLang="zh-TW" sz="3600" kern="10" dirty="0" smtClean="0">
                <a:ln w="9525">
                  <a:noFill/>
                  <a:round/>
                  <a:headEnd/>
                  <a:tailEnd/>
                </a:ln>
                <a:latin typeface="+mj-ea"/>
                <a:ea typeface="文鼎古印體" panose="02010609010101010101" pitchFamily="49" charset="-120"/>
              </a:rPr>
              <a:t>:</a:t>
            </a:r>
            <a:r>
              <a:rPr kumimoji="1" lang="zh-HK" altLang="en-US" sz="3600" kern="10" dirty="0" smtClean="0">
                <a:ln w="9525">
                  <a:noFill/>
                  <a:round/>
                  <a:headEnd/>
                  <a:tailEnd/>
                </a:ln>
                <a:latin typeface="+mj-ea"/>
                <a:ea typeface="文鼎古印體" panose="02010609010101010101" pitchFamily="49" charset="-120"/>
              </a:rPr>
              <a:t>鄧浩東</a:t>
            </a:r>
            <a:endParaRPr kumimoji="1" lang="en-US" altLang="zh-HK" sz="3600" kern="10" dirty="0" smtClean="0">
              <a:ln w="9525">
                <a:noFill/>
                <a:round/>
                <a:headEnd/>
                <a:tailEnd/>
              </a:ln>
              <a:latin typeface="+mj-ea"/>
              <a:ea typeface="文鼎古印體" panose="02010609010101010101" pitchFamily="49" charset="-120"/>
            </a:endParaRPr>
          </a:p>
          <a:p>
            <a:pPr marL="0" lvl="1">
              <a:spcBef>
                <a:spcPts val="1000"/>
              </a:spcBef>
            </a:pPr>
            <a:r>
              <a:rPr kumimoji="1" lang="zh-TW" altLang="en-US" sz="2700" kern="10" dirty="0">
                <a:ln w="9525">
                  <a:noFill/>
                  <a:round/>
                  <a:headEnd/>
                  <a:tailEnd/>
                </a:ln>
                <a:latin typeface="+mj-ea"/>
                <a:ea typeface="文鼎古印體" panose="02010609010101010101" pitchFamily="49" charset="-120"/>
              </a:rPr>
              <a:t>班別</a:t>
            </a:r>
            <a:r>
              <a:rPr kumimoji="1" lang="en-US" altLang="zh-TW" sz="2700" kern="10" dirty="0">
                <a:ln w="9525">
                  <a:noFill/>
                  <a:round/>
                  <a:headEnd/>
                  <a:tailEnd/>
                </a:ln>
                <a:latin typeface="+mj-ea"/>
                <a:ea typeface="文鼎古印體" panose="02010609010101010101" pitchFamily="49" charset="-120"/>
              </a:rPr>
              <a:t>:6C</a:t>
            </a:r>
            <a:endParaRPr kumimoji="1" lang="en-US" altLang="zh-TW" sz="4050" kern="10" dirty="0">
              <a:ln w="9525">
                <a:solidFill>
                  <a:srgbClr val="CC99FF"/>
                </a:solidFill>
                <a:round/>
                <a:headEnd/>
                <a:tailEnd/>
              </a:ln>
              <a:latin typeface="標楷體" panose="03000509000000000000" pitchFamily="65" charset="-120"/>
              <a:ea typeface="文鼎古印體" panose="02010609010101010101" pitchFamily="49" charset="-120"/>
            </a:endParaRPr>
          </a:p>
          <a:p>
            <a:endParaRPr lang="zh-HK" altLang="en-US" sz="36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1" y="172152"/>
            <a:ext cx="2533895" cy="1900421"/>
          </a:xfrm>
          <a:prstGeom prst="rect">
            <a:avLst/>
          </a:prstGeom>
        </p:spPr>
      </p:pic>
    </p:spTree>
    <p:extLst>
      <p:ext uri="{BB962C8B-B14F-4D97-AF65-F5344CB8AC3E}">
        <p14:creationId xmlns:p14="http://schemas.microsoft.com/office/powerpoint/2010/main" val="4016366787"/>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0595" y="508000"/>
            <a:ext cx="10353761" cy="1326321"/>
          </a:xfrm>
        </p:spPr>
        <p:txBody>
          <a:bodyPr>
            <a:normAutofit/>
          </a:bodyPr>
          <a:lstStyle/>
          <a:p>
            <a:pPr algn="l"/>
            <a:r>
              <a:rPr lang="zh-TW" altLang="en-US" sz="5400" b="0" dirty="0" smtClean="0">
                <a:solidFill>
                  <a:schemeClr val="tx2"/>
                </a:solidFill>
                <a:ea typeface="文鼎粗行楷" panose="02010609010101010101" pitchFamily="49" charset="-120"/>
              </a:rPr>
              <a:t>見證香港社會變遷的</a:t>
            </a:r>
            <a:r>
              <a:rPr lang="zh-HK" altLang="en-US" sz="5400" b="0" dirty="0" smtClean="0">
                <a:solidFill>
                  <a:srgbClr val="FFFF00"/>
                </a:solidFill>
                <a:ea typeface="文鼎粗行楷" panose="02010609010101010101" pitchFamily="49" charset="-120"/>
              </a:rPr>
              <a:t>燒賣</a:t>
            </a:r>
            <a:endParaRPr lang="zh-HK" altLang="en-US" sz="5400" b="0" dirty="0">
              <a:solidFill>
                <a:srgbClr val="FFFF00"/>
              </a:solidFill>
              <a:ea typeface="文鼎粗行楷" panose="02010609010101010101" pitchFamily="49" charset="-120"/>
            </a:endParaRPr>
          </a:p>
        </p:txBody>
      </p:sp>
      <p:sp>
        <p:nvSpPr>
          <p:cNvPr id="3" name="內容版面配置區 2"/>
          <p:cNvSpPr>
            <a:spLocks noGrp="1"/>
          </p:cNvSpPr>
          <p:nvPr>
            <p:ph idx="1"/>
          </p:nvPr>
        </p:nvSpPr>
        <p:spPr/>
        <p:txBody>
          <a:bodyPr>
            <a:normAutofit lnSpcReduction="10000"/>
          </a:bodyPr>
          <a:lstStyle/>
          <a:p>
            <a:r>
              <a:rPr lang="zh-HK" altLang="zh-HK" sz="3200" b="1" dirty="0">
                <a:effectLst/>
                <a:ea typeface="文鼎古印體" panose="02010609010101010101" pitchFamily="49" charset="-120"/>
              </a:rPr>
              <a:t>燒賣</a:t>
            </a:r>
            <a:r>
              <a:rPr lang="zh-HK" altLang="zh-HK" sz="3200" dirty="0">
                <a:effectLst/>
                <a:ea typeface="文鼎古印體" panose="02010609010101010101" pitchFamily="49" charset="-120"/>
              </a:rPr>
              <a:t>，又稱</a:t>
            </a:r>
            <a:r>
              <a:rPr lang="zh-HK" altLang="zh-HK" sz="3200" b="1" dirty="0">
                <a:effectLst/>
                <a:ea typeface="文鼎古印體" panose="02010609010101010101" pitchFamily="49" charset="-120"/>
              </a:rPr>
              <a:t>稍麥</a:t>
            </a:r>
            <a:r>
              <a:rPr lang="zh-HK" altLang="zh-HK" sz="3200" dirty="0">
                <a:effectLst/>
                <a:ea typeface="文鼎古印體" panose="02010609010101010101" pitchFamily="49" charset="-120"/>
              </a:rPr>
              <a:t>、</a:t>
            </a:r>
            <a:r>
              <a:rPr lang="zh-HK" altLang="zh-HK" sz="3200" b="1" dirty="0">
                <a:effectLst/>
                <a:ea typeface="文鼎古印體" panose="02010609010101010101" pitchFamily="49" charset="-120"/>
              </a:rPr>
              <a:t>燒麥</a:t>
            </a:r>
            <a:r>
              <a:rPr lang="zh-HK" altLang="zh-HK" sz="3200" dirty="0">
                <a:effectLst/>
                <a:ea typeface="文鼎古印體" panose="02010609010101010101" pitchFamily="49" charset="-120"/>
              </a:rPr>
              <a:t>、</a:t>
            </a:r>
            <a:r>
              <a:rPr lang="zh-HK" altLang="zh-HK" sz="3200" b="1" dirty="0">
                <a:effectLst/>
                <a:ea typeface="文鼎古印體" panose="02010609010101010101" pitchFamily="49" charset="-120"/>
              </a:rPr>
              <a:t>捎賣</a:t>
            </a:r>
            <a:r>
              <a:rPr lang="zh-HK" altLang="zh-HK" sz="3200" dirty="0">
                <a:effectLst/>
                <a:ea typeface="文鼎古印體" panose="02010609010101010101" pitchFamily="49" charset="-120"/>
              </a:rPr>
              <a:t>、</a:t>
            </a:r>
            <a:r>
              <a:rPr lang="zh-HK" altLang="zh-HK" sz="3200" b="1" dirty="0">
                <a:effectLst/>
                <a:ea typeface="文鼎古印體" panose="02010609010101010101" pitchFamily="49" charset="-120"/>
              </a:rPr>
              <a:t>稍美</a:t>
            </a:r>
            <a:r>
              <a:rPr lang="zh-HK" altLang="zh-HK" sz="3200" dirty="0">
                <a:effectLst/>
                <a:ea typeface="文鼎古印體" panose="02010609010101010101" pitchFamily="49" charset="-120"/>
              </a:rPr>
              <a:t>、</a:t>
            </a:r>
            <a:r>
              <a:rPr lang="zh-HK" altLang="zh-HK" sz="3200" b="1" dirty="0">
                <a:effectLst/>
                <a:ea typeface="文鼎古印體" panose="02010609010101010101" pitchFamily="49" charset="-120"/>
              </a:rPr>
              <a:t>乾蒸</a:t>
            </a:r>
            <a:r>
              <a:rPr lang="zh-HK" altLang="zh-HK" sz="3200" dirty="0">
                <a:effectLst/>
                <a:ea typeface="文鼎古印體" panose="02010609010101010101" pitchFamily="49" charset="-120"/>
              </a:rPr>
              <a:t>、</a:t>
            </a:r>
            <a:r>
              <a:rPr lang="zh-HK" altLang="zh-HK" sz="3200" b="1" dirty="0">
                <a:effectLst/>
                <a:ea typeface="文鼎古印體" panose="02010609010101010101" pitchFamily="49" charset="-120"/>
              </a:rPr>
              <a:t>燒</a:t>
            </a:r>
            <a:r>
              <a:rPr lang="zh-HK" altLang="zh-HK" sz="3200" b="1" dirty="0" smtClean="0">
                <a:effectLst/>
                <a:ea typeface="文鼎古印體" panose="02010609010101010101" pitchFamily="49" charset="-120"/>
              </a:rPr>
              <a:t>梅</a:t>
            </a:r>
            <a:r>
              <a:rPr lang="zh-HK" altLang="zh-HK" sz="3200" dirty="0" smtClean="0">
                <a:effectLst/>
                <a:ea typeface="文鼎古印體" panose="02010609010101010101" pitchFamily="49" charset="-120"/>
              </a:rPr>
              <a:t>、</a:t>
            </a:r>
            <a:r>
              <a:rPr lang="zh-HK" altLang="zh-HK" sz="3200" b="1" dirty="0">
                <a:effectLst/>
                <a:ea typeface="文鼎古印體" panose="02010609010101010101" pitchFamily="49" charset="-120"/>
              </a:rPr>
              <a:t>肖米</a:t>
            </a:r>
            <a:r>
              <a:rPr lang="zh-HK" altLang="zh-HK" sz="3200" dirty="0">
                <a:effectLst/>
                <a:ea typeface="文鼎古印體" panose="02010609010101010101" pitchFamily="49" charset="-120"/>
              </a:rPr>
              <a:t>、</a:t>
            </a:r>
            <a:r>
              <a:rPr lang="zh-HK" altLang="zh-HK" sz="3200" b="1" dirty="0">
                <a:effectLst/>
                <a:ea typeface="文鼎古印體" panose="02010609010101010101" pitchFamily="49" charset="-120"/>
              </a:rPr>
              <a:t>鬼蓬</a:t>
            </a:r>
            <a:r>
              <a:rPr lang="zh-HK" altLang="zh-HK" sz="3200" b="1" dirty="0" smtClean="0">
                <a:effectLst/>
                <a:ea typeface="文鼎古印體" panose="02010609010101010101" pitchFamily="49" charset="-120"/>
              </a:rPr>
              <a:t>頭</a:t>
            </a:r>
            <a:r>
              <a:rPr lang="zh-HK" altLang="zh-HK" sz="3200" dirty="0" smtClean="0">
                <a:effectLst/>
                <a:ea typeface="文鼎古印體" panose="02010609010101010101" pitchFamily="49" charset="-120"/>
              </a:rPr>
              <a:t>，</a:t>
            </a:r>
            <a:r>
              <a:rPr lang="zh-HK" altLang="zh-HK" sz="3200" dirty="0">
                <a:effectLst/>
                <a:ea typeface="文鼎古印體" panose="02010609010101010101" pitchFamily="49" charset="-120"/>
              </a:rPr>
              <a:t>是一種以燙麵（以開水和成的半熟麵團）為皮帶餡上籠蒸熟的小吃</a:t>
            </a:r>
            <a:r>
              <a:rPr lang="zh-HK" altLang="zh-HK" sz="3200" dirty="0" smtClean="0">
                <a:effectLst/>
                <a:ea typeface="文鼎古印體" panose="02010609010101010101" pitchFamily="49" charset="-120"/>
              </a:rPr>
              <a:t>。</a:t>
            </a:r>
            <a:endParaRPr lang="en-US" altLang="zh-HK" sz="3200" dirty="0" smtClean="0">
              <a:effectLst/>
              <a:ea typeface="文鼎古印體" panose="02010609010101010101" pitchFamily="49" charset="-120"/>
            </a:endParaRPr>
          </a:p>
          <a:p>
            <a:r>
              <a:rPr lang="zh-HK" altLang="zh-HK" sz="3200" dirty="0" smtClean="0">
                <a:solidFill>
                  <a:schemeClr val="accent1">
                    <a:lumMod val="60000"/>
                    <a:lumOff val="40000"/>
                  </a:schemeClr>
                </a:solidFill>
                <a:effectLst/>
                <a:ea typeface="文鼎古印體" panose="02010609010101010101" pitchFamily="49" charset="-120"/>
              </a:rPr>
              <a:t>傳說</a:t>
            </a:r>
            <a:r>
              <a:rPr lang="zh-HK" altLang="zh-HK" sz="3200" dirty="0">
                <a:solidFill>
                  <a:schemeClr val="accent1">
                    <a:lumMod val="60000"/>
                    <a:lumOff val="40000"/>
                  </a:schemeClr>
                </a:solidFill>
                <a:effectLst/>
                <a:ea typeface="文鼎古印體" panose="02010609010101010101" pitchFamily="49" charset="-120"/>
              </a:rPr>
              <a:t>源起於元代大都，一說內蒙古歸化。現在，燒賣在內蒙古、北京、天津、東北、山西、山東、湖北、江蘇、浙江、福建、</a:t>
            </a:r>
            <a:r>
              <a:rPr lang="zh-HK" altLang="zh-HK" sz="3200" dirty="0" smtClean="0">
                <a:solidFill>
                  <a:schemeClr val="accent1">
                    <a:lumMod val="60000"/>
                    <a:lumOff val="40000"/>
                  </a:schemeClr>
                </a:solidFill>
                <a:effectLst/>
                <a:ea typeface="文鼎古印體" panose="02010609010101010101" pitchFamily="49" charset="-120"/>
              </a:rPr>
              <a:t>廣東、</a:t>
            </a:r>
            <a:r>
              <a:rPr lang="zh-HK" altLang="zh-HK" sz="3200" dirty="0">
                <a:solidFill>
                  <a:schemeClr val="accent1">
                    <a:lumMod val="60000"/>
                    <a:lumOff val="40000"/>
                  </a:schemeClr>
                </a:solidFill>
                <a:effectLst/>
                <a:ea typeface="文鼎古印體" panose="02010609010101010101" pitchFamily="49" charset="-120"/>
              </a:rPr>
              <a:t>越南、香港等地均有分佈。</a:t>
            </a:r>
            <a:endParaRPr lang="zh-HK" altLang="en-US" sz="3200" dirty="0">
              <a:solidFill>
                <a:schemeClr val="accent1">
                  <a:lumMod val="60000"/>
                  <a:lumOff val="40000"/>
                </a:schemeClr>
              </a:solidFill>
              <a:ea typeface="文鼎古印體" panose="02010609010101010101" pitchFamily="49" charset="-120"/>
            </a:endParaRPr>
          </a:p>
        </p:txBody>
      </p:sp>
      <p:pic>
        <p:nvPicPr>
          <p:cNvPr id="4" name="圖片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111">
            <a:off x="8408439" y="294860"/>
            <a:ext cx="2609850" cy="1752600"/>
          </a:xfrm>
          <a:prstGeom prst="rect">
            <a:avLst/>
          </a:prstGeom>
        </p:spPr>
      </p:pic>
    </p:spTree>
    <p:extLst>
      <p:ext uri="{BB962C8B-B14F-4D97-AF65-F5344CB8AC3E}">
        <p14:creationId xmlns:p14="http://schemas.microsoft.com/office/powerpoint/2010/main" val="28942524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5681" y="620014"/>
            <a:ext cx="10353761" cy="1326321"/>
          </a:xfrm>
        </p:spPr>
        <p:txBody>
          <a:bodyPr>
            <a:normAutofit/>
          </a:bodyPr>
          <a:lstStyle/>
          <a:p>
            <a:pPr algn="r"/>
            <a:r>
              <a:rPr lang="zh-TW" altLang="en-US" sz="5400" dirty="0" smtClean="0">
                <a:solidFill>
                  <a:schemeClr val="tx2"/>
                </a:solidFill>
                <a:ea typeface="文鼎古印體" panose="02010609010101010101" pitchFamily="49" charset="-120"/>
              </a:rPr>
              <a:t>體現多元文化交融的</a:t>
            </a:r>
            <a:r>
              <a:rPr lang="zh-HK" altLang="en-US" sz="5400" dirty="0" smtClean="0">
                <a:solidFill>
                  <a:srgbClr val="FFFF00"/>
                </a:solidFill>
                <a:ea typeface="文鼎古印體" panose="02010609010101010101" pitchFamily="49" charset="-120"/>
              </a:rPr>
              <a:t>西</a:t>
            </a:r>
            <a:r>
              <a:rPr lang="zh-HK" altLang="en-US" sz="5400" dirty="0">
                <a:solidFill>
                  <a:srgbClr val="FFFF00"/>
                </a:solidFill>
                <a:ea typeface="文鼎古印體" panose="02010609010101010101" pitchFamily="49" charset="-120"/>
              </a:rPr>
              <a:t>米露</a:t>
            </a:r>
          </a:p>
        </p:txBody>
      </p:sp>
      <p:sp>
        <p:nvSpPr>
          <p:cNvPr id="3" name="內容版面配置區 2"/>
          <p:cNvSpPr>
            <a:spLocks noGrp="1"/>
          </p:cNvSpPr>
          <p:nvPr>
            <p:ph idx="1"/>
          </p:nvPr>
        </p:nvSpPr>
        <p:spPr>
          <a:xfrm>
            <a:off x="913794" y="2438963"/>
            <a:ext cx="10353762" cy="2856937"/>
          </a:xfrm>
        </p:spPr>
        <p:txBody>
          <a:bodyPr>
            <a:noAutofit/>
          </a:bodyPr>
          <a:lstStyle/>
          <a:p>
            <a:r>
              <a:rPr lang="zh-HK" altLang="zh-HK" sz="3200" dirty="0" smtClean="0">
                <a:effectLst/>
                <a:ea typeface="文鼎古印體" panose="02010609010101010101" pitchFamily="49" charset="-120"/>
              </a:rPr>
              <a:t>隨</a:t>
            </a:r>
            <a:r>
              <a:rPr lang="zh-HK" altLang="zh-HK" sz="3200" dirty="0">
                <a:effectLst/>
                <a:ea typeface="文鼎古印體" panose="02010609010101010101" pitchFamily="49" charset="-120"/>
              </a:rPr>
              <a:t>着演變，從原本</a:t>
            </a:r>
            <a:r>
              <a:rPr lang="zh-HK" altLang="zh-HK" sz="3200" dirty="0" smtClean="0">
                <a:effectLst/>
                <a:ea typeface="文鼎古印體" panose="02010609010101010101" pitchFamily="49" charset="-120"/>
              </a:rPr>
              <a:t>的椰奶西</a:t>
            </a:r>
            <a:r>
              <a:rPr lang="zh-HK" altLang="zh-HK" sz="3200" dirty="0">
                <a:effectLst/>
                <a:ea typeface="文鼎古印體" panose="02010609010101010101" pitchFamily="49" charset="-120"/>
              </a:rPr>
              <a:t>米露或芋頭西米露，逐漸出現像是南瓜、哈密瓜、橘子、紅棗等創新口味。</a:t>
            </a:r>
          </a:p>
          <a:p>
            <a:r>
              <a:rPr lang="zh-HK" altLang="zh-HK" sz="3200" dirty="0">
                <a:solidFill>
                  <a:schemeClr val="tx2">
                    <a:lumMod val="50000"/>
                  </a:schemeClr>
                </a:solidFill>
                <a:effectLst/>
                <a:ea typeface="文鼎古印體" panose="02010609010101010101" pitchFamily="49" charset="-120"/>
              </a:rPr>
              <a:t>西米露的基本材料包括西米、鮮奶（或淡奶）、椰汁及糖，並可按個人口味加添水果粒。</a:t>
            </a:r>
          </a:p>
          <a:p>
            <a:endParaRPr lang="zh-HK" altLang="en-US" sz="3200" dirty="0">
              <a:solidFill>
                <a:srgbClr val="FF0000"/>
              </a:solidFill>
            </a:endParaRPr>
          </a:p>
        </p:txBody>
      </p:sp>
      <p:pic>
        <p:nvPicPr>
          <p:cNvPr id="4" name="內容版面配置區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0524">
            <a:off x="669223" y="354488"/>
            <a:ext cx="2466975" cy="1857375"/>
          </a:xfrm>
          <a:prstGeom prst="rect">
            <a:avLst/>
          </a:prstGeom>
        </p:spPr>
      </p:pic>
    </p:spTree>
    <p:extLst>
      <p:ext uri="{BB962C8B-B14F-4D97-AF65-F5344CB8AC3E}">
        <p14:creationId xmlns:p14="http://schemas.microsoft.com/office/powerpoint/2010/main" val="205736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00FFFF"/>
                </a:solidFill>
                <a:ea typeface="文鼎古印體" panose="02010609010101010101" pitchFamily="49" charset="-120"/>
              </a:rPr>
              <a:t>香港特色街頭小食文化</a:t>
            </a:r>
            <a:endParaRPr lang="zh-HK" altLang="en-US" sz="5400" dirty="0">
              <a:solidFill>
                <a:srgbClr val="00FFFF"/>
              </a:solidFill>
              <a:ea typeface="文鼎古印體" panose="02010609010101010101" pitchFamily="49" charset="-120"/>
            </a:endParaRPr>
          </a:p>
        </p:txBody>
      </p:sp>
      <p:sp>
        <p:nvSpPr>
          <p:cNvPr id="3" name="內容版面配置區 2"/>
          <p:cNvSpPr>
            <a:spLocks noGrp="1"/>
          </p:cNvSpPr>
          <p:nvPr>
            <p:ph idx="1"/>
          </p:nvPr>
        </p:nvSpPr>
        <p:spPr>
          <a:xfrm>
            <a:off x="913794" y="2096064"/>
            <a:ext cx="10516205" cy="4141450"/>
          </a:xfrm>
        </p:spPr>
        <p:txBody>
          <a:bodyPr>
            <a:noAutofit/>
          </a:bodyPr>
          <a:lstStyle/>
          <a:p>
            <a:r>
              <a:rPr lang="zh-TW" altLang="en-US" sz="5400" b="1" dirty="0" smtClean="0">
                <a:solidFill>
                  <a:srgbClr val="FFFF00"/>
                </a:solidFill>
                <a:ea typeface="文鼎古印體" panose="02010609010101010101" pitchFamily="49" charset="-120"/>
              </a:rPr>
              <a:t>「</a:t>
            </a:r>
            <a:r>
              <a:rPr lang="zh-TW" altLang="en-US" sz="5400" b="1" dirty="0">
                <a:solidFill>
                  <a:srgbClr val="FFFF00"/>
                </a:solidFill>
                <a:ea typeface="文鼎古印體" panose="02010609010101010101" pitchFamily="49" charset="-120"/>
              </a:rPr>
              <a:t>街頭小食</a:t>
            </a:r>
            <a:r>
              <a:rPr lang="zh-TW" altLang="en-US" sz="5400" b="1" dirty="0" smtClean="0">
                <a:solidFill>
                  <a:srgbClr val="FFFF00"/>
                </a:solidFill>
                <a:ea typeface="文鼎古印體" panose="02010609010101010101" pitchFamily="49" charset="-120"/>
              </a:rPr>
              <a:t>」是因人們求生</a:t>
            </a:r>
            <a:r>
              <a:rPr lang="zh-TW" altLang="en-US" sz="5400" b="1" dirty="0">
                <a:solidFill>
                  <a:srgbClr val="FFFF00"/>
                </a:solidFill>
                <a:ea typeface="文鼎古印體" panose="02010609010101010101" pitchFamily="49" charset="-120"/>
              </a:rPr>
              <a:t>與民間智慧而衍生</a:t>
            </a:r>
            <a:r>
              <a:rPr lang="zh-TW" altLang="en-US" sz="5400" b="1" dirty="0" smtClean="0">
                <a:solidFill>
                  <a:srgbClr val="FFFF00"/>
                </a:solidFill>
                <a:ea typeface="文鼎古印體" panose="02010609010101010101" pitchFamily="49" charset="-120"/>
              </a:rPr>
              <a:t>的</a:t>
            </a:r>
            <a:endParaRPr lang="en-US" altLang="zh-TW" sz="5400" b="1" dirty="0" smtClean="0">
              <a:solidFill>
                <a:srgbClr val="FFFF00"/>
              </a:solidFill>
              <a:ea typeface="文鼎古印體" panose="02010609010101010101" pitchFamily="49" charset="-120"/>
            </a:endParaRPr>
          </a:p>
          <a:p>
            <a:r>
              <a:rPr lang="zh-TW" altLang="en-US" sz="5400" b="1" dirty="0" smtClean="0">
                <a:solidFill>
                  <a:srgbClr val="FFFF00"/>
                </a:solidFill>
                <a:ea typeface="文鼎古印體" panose="02010609010101010101" pitchFamily="49" charset="-120"/>
              </a:rPr>
              <a:t>見證了香港</a:t>
            </a:r>
            <a:r>
              <a:rPr lang="zh-TW" altLang="en-US" sz="5400" b="1" dirty="0">
                <a:solidFill>
                  <a:srgbClr val="FFFF00"/>
                </a:solidFill>
                <a:ea typeface="文鼎古印體" panose="02010609010101010101" pitchFamily="49" charset="-120"/>
              </a:rPr>
              <a:t>社會的</a:t>
            </a:r>
            <a:r>
              <a:rPr lang="zh-TW" altLang="en-US" sz="5400" b="1" dirty="0" smtClean="0">
                <a:solidFill>
                  <a:srgbClr val="FFFF00"/>
                </a:solidFill>
                <a:ea typeface="文鼎古印體" panose="02010609010101010101" pitchFamily="49" charset="-120"/>
              </a:rPr>
              <a:t>變遷</a:t>
            </a:r>
            <a:endParaRPr lang="en-US" altLang="zh-TW" sz="5400" b="1" dirty="0" smtClean="0">
              <a:solidFill>
                <a:srgbClr val="FFFF00"/>
              </a:solidFill>
              <a:ea typeface="文鼎古印體" panose="02010609010101010101" pitchFamily="49" charset="-120"/>
            </a:endParaRPr>
          </a:p>
          <a:p>
            <a:r>
              <a:rPr lang="zh-TW" altLang="en-US" sz="5400" b="1" dirty="0" smtClean="0">
                <a:solidFill>
                  <a:srgbClr val="FFFF00"/>
                </a:solidFill>
                <a:ea typeface="文鼎古印體" panose="02010609010101010101" pitchFamily="49" charset="-120"/>
              </a:rPr>
              <a:t>體現了香港本地文化的特質</a:t>
            </a:r>
            <a:endParaRPr lang="zh-HK" altLang="en-US" sz="5400" dirty="0">
              <a:solidFill>
                <a:srgbClr val="FFFF00"/>
              </a:solidFill>
            </a:endParaRPr>
          </a:p>
        </p:txBody>
      </p:sp>
    </p:spTree>
    <p:extLst>
      <p:ext uri="{BB962C8B-B14F-4D97-AF65-F5344CB8AC3E}">
        <p14:creationId xmlns:p14="http://schemas.microsoft.com/office/powerpoint/2010/main" val="7490161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95" y="215900"/>
            <a:ext cx="10353761" cy="1326321"/>
          </a:xfrm>
        </p:spPr>
        <p:txBody>
          <a:bodyPr>
            <a:normAutofit/>
          </a:bodyPr>
          <a:lstStyle/>
          <a:p>
            <a:r>
              <a:rPr lang="zh-HK" altLang="en-US" sz="5400" b="0" dirty="0">
                <a:solidFill>
                  <a:srgbClr val="FF0000"/>
                </a:solidFill>
                <a:ea typeface="文鼎粗行楷" panose="02010609010101010101" pitchFamily="49" charset="-120"/>
              </a:rPr>
              <a:t>問卷調查</a:t>
            </a:r>
          </a:p>
        </p:txBody>
      </p:sp>
      <p:sp>
        <p:nvSpPr>
          <p:cNvPr id="3" name="內容版面配置區 2"/>
          <p:cNvSpPr>
            <a:spLocks noGrp="1"/>
          </p:cNvSpPr>
          <p:nvPr>
            <p:ph idx="1"/>
          </p:nvPr>
        </p:nvSpPr>
        <p:spPr>
          <a:xfrm>
            <a:off x="913794" y="1372164"/>
            <a:ext cx="10353762" cy="5308036"/>
          </a:xfrm>
        </p:spPr>
        <p:txBody>
          <a:bodyPr>
            <a:noAutofit/>
          </a:bodyPr>
          <a:lstStyle/>
          <a:p>
            <a:r>
              <a:rPr lang="zh-TW" altLang="en-US" sz="2800" b="1" dirty="0">
                <a:solidFill>
                  <a:srgbClr val="FF0000"/>
                </a:solidFill>
                <a:ea typeface="文鼎粗行楷" panose="02010609010101010101" pitchFamily="49" charset="-120"/>
              </a:rPr>
              <a:t> </a:t>
            </a:r>
            <a:r>
              <a:rPr lang="en-US" altLang="zh-TW" sz="2800" b="1" dirty="0">
                <a:solidFill>
                  <a:schemeClr val="accent1">
                    <a:lumMod val="60000"/>
                    <a:lumOff val="40000"/>
                  </a:schemeClr>
                </a:solidFill>
                <a:ea typeface="文鼎粗行楷" panose="02010609010101010101" pitchFamily="49" charset="-120"/>
              </a:rPr>
              <a:t>1.</a:t>
            </a:r>
            <a:r>
              <a:rPr lang="zh-TW" altLang="en-US" sz="2800" b="1" dirty="0">
                <a:solidFill>
                  <a:srgbClr val="FF0000"/>
                </a:solidFill>
                <a:ea typeface="文鼎粗行楷" panose="02010609010101010101" pitchFamily="49" charset="-120"/>
                <a:hlinkClick r:id="rId2" action="ppaction://hlinksldjump"/>
              </a:rPr>
              <a:t>你喜歡吃香港特色街頭小食嗎？</a:t>
            </a:r>
            <a:endParaRPr lang="zh-TW" altLang="en-US" sz="2800" b="1" dirty="0">
              <a:solidFill>
                <a:srgbClr val="FF0000"/>
              </a:solidFill>
              <a:ea typeface="文鼎粗行楷" panose="02010609010101010101" pitchFamily="49" charset="-120"/>
            </a:endParaRPr>
          </a:p>
          <a:p>
            <a:r>
              <a:rPr lang="zh-TW" altLang="en-US" sz="2800" b="1" dirty="0">
                <a:solidFill>
                  <a:srgbClr val="FF0000"/>
                </a:solidFill>
                <a:ea typeface="文鼎粗行楷" panose="02010609010101010101" pitchFamily="49" charset="-120"/>
              </a:rPr>
              <a:t>    </a:t>
            </a:r>
            <a:r>
              <a:rPr lang="zh-TW" altLang="en-US" sz="2800" b="1" dirty="0" smtClean="0">
                <a:solidFill>
                  <a:schemeClr val="accent1"/>
                </a:solidFill>
                <a:ea typeface="文鼎粗行楷" panose="02010609010101010101" pitchFamily="49" charset="-120"/>
              </a:rPr>
              <a:t>口 超級喜歡    口喜歡     口 普通       口 討厭</a:t>
            </a:r>
            <a:endParaRPr lang="zh-TW" altLang="en-US" sz="2800" b="1" dirty="0">
              <a:solidFill>
                <a:schemeClr val="accent1"/>
              </a:solidFill>
              <a:ea typeface="文鼎粗行楷" panose="02010609010101010101" pitchFamily="49" charset="-120"/>
            </a:endParaRPr>
          </a:p>
          <a:p>
            <a:r>
              <a:rPr lang="en-US" altLang="zh-TW" sz="2800" b="1" dirty="0" smtClean="0">
                <a:solidFill>
                  <a:schemeClr val="accent1">
                    <a:lumMod val="60000"/>
                    <a:lumOff val="40000"/>
                  </a:schemeClr>
                </a:solidFill>
                <a:ea typeface="文鼎粗行楷" panose="02010609010101010101" pitchFamily="49" charset="-120"/>
              </a:rPr>
              <a:t>2</a:t>
            </a:r>
            <a:r>
              <a:rPr lang="en-US" altLang="zh-TW" sz="2800" b="1" dirty="0">
                <a:solidFill>
                  <a:schemeClr val="accent1">
                    <a:lumMod val="60000"/>
                    <a:lumOff val="40000"/>
                  </a:schemeClr>
                </a:solidFill>
                <a:ea typeface="文鼎粗行楷" panose="02010609010101010101" pitchFamily="49" charset="-120"/>
              </a:rPr>
              <a:t>.</a:t>
            </a:r>
            <a:r>
              <a:rPr lang="zh-TW" altLang="en-US" sz="2800" b="1" dirty="0">
                <a:solidFill>
                  <a:srgbClr val="FF0000"/>
                </a:solidFill>
                <a:ea typeface="文鼎粗行楷" panose="02010609010101010101" pitchFamily="49" charset="-120"/>
                <a:hlinkClick r:id="rId3" action="ppaction://hlinksldjump"/>
              </a:rPr>
              <a:t>你最喜歡吃哪一個小食？</a:t>
            </a:r>
            <a:r>
              <a:rPr lang="zh-TW" altLang="en-US" sz="2800" b="1" dirty="0">
                <a:solidFill>
                  <a:schemeClr val="tx2"/>
                </a:solidFill>
                <a:ea typeface="文鼎粗行楷" panose="02010609010101010101" pitchFamily="49" charset="-120"/>
              </a:rPr>
              <a:t>（答案可多選一項）</a:t>
            </a:r>
          </a:p>
          <a:p>
            <a:r>
              <a:rPr lang="zh-TW" altLang="en-US" sz="2800" b="1" dirty="0">
                <a:solidFill>
                  <a:schemeClr val="accent1"/>
                </a:solidFill>
                <a:ea typeface="文鼎粗行楷" panose="02010609010101010101" pitchFamily="49" charset="-120"/>
              </a:rPr>
              <a:t>    </a:t>
            </a:r>
            <a:r>
              <a:rPr lang="zh-TW" altLang="en-US" sz="2800" b="1" dirty="0" smtClean="0">
                <a:solidFill>
                  <a:schemeClr val="accent1"/>
                </a:solidFill>
                <a:ea typeface="文鼎粗行楷" panose="02010609010101010101" pitchFamily="49" charset="-120"/>
              </a:rPr>
              <a:t>口 雞蛋</a:t>
            </a:r>
            <a:r>
              <a:rPr lang="zh-TW" altLang="en-US" sz="2800" b="1" dirty="0">
                <a:solidFill>
                  <a:schemeClr val="accent1"/>
                </a:solidFill>
                <a:ea typeface="文鼎粗行楷" panose="02010609010101010101" pitchFamily="49" charset="-120"/>
              </a:rPr>
              <a:t>仔        </a:t>
            </a:r>
            <a:r>
              <a:rPr lang="zh-TW" altLang="en-US" sz="2800" b="1" dirty="0" smtClean="0">
                <a:solidFill>
                  <a:schemeClr val="accent1"/>
                </a:solidFill>
                <a:ea typeface="文鼎粗行楷" panose="02010609010101010101" pitchFamily="49" charset="-120"/>
              </a:rPr>
              <a:t>口 魚</a:t>
            </a:r>
            <a:r>
              <a:rPr lang="zh-TW" altLang="en-US" sz="2800" b="1" dirty="0">
                <a:solidFill>
                  <a:schemeClr val="accent1"/>
                </a:solidFill>
                <a:ea typeface="文鼎粗行楷" panose="02010609010101010101" pitchFamily="49" charset="-120"/>
              </a:rPr>
              <a:t>蛋   </a:t>
            </a:r>
            <a:r>
              <a:rPr lang="zh-TW" altLang="en-US" sz="2800" b="1" dirty="0" smtClean="0">
                <a:solidFill>
                  <a:schemeClr val="accent1"/>
                </a:solidFill>
                <a:ea typeface="文鼎粗行楷" panose="02010609010101010101" pitchFamily="49" charset="-120"/>
              </a:rPr>
              <a:t>口 格</a:t>
            </a:r>
            <a:r>
              <a:rPr lang="zh-TW" altLang="en-US" sz="2800" b="1" dirty="0">
                <a:solidFill>
                  <a:schemeClr val="accent1"/>
                </a:solidFill>
                <a:ea typeface="文鼎粗行楷" panose="02010609010101010101" pitchFamily="49" charset="-120"/>
              </a:rPr>
              <a:t>仔餅    口西米露</a:t>
            </a:r>
          </a:p>
          <a:p>
            <a:r>
              <a:rPr lang="en-US" altLang="zh-TW" sz="2800" b="1" dirty="0" smtClean="0">
                <a:solidFill>
                  <a:schemeClr val="accent1"/>
                </a:solidFill>
                <a:ea typeface="文鼎粗行楷" panose="02010609010101010101" pitchFamily="49" charset="-120"/>
              </a:rPr>
              <a:t>3.</a:t>
            </a:r>
            <a:r>
              <a:rPr lang="zh-TW" altLang="en-US" sz="2800" b="1" dirty="0" smtClean="0">
                <a:solidFill>
                  <a:srgbClr val="FF0000"/>
                </a:solidFill>
                <a:ea typeface="文鼎粗行楷" panose="02010609010101010101" pitchFamily="49" charset="-120"/>
                <a:hlinkClick r:id="rId4" action="ppaction://hlinksldjump"/>
              </a:rPr>
              <a:t>你在哪些情況下吃小食？</a:t>
            </a:r>
            <a:endParaRPr lang="zh-TW" altLang="en-US" sz="2800" b="1" dirty="0">
              <a:solidFill>
                <a:srgbClr val="FF0000"/>
              </a:solidFill>
              <a:ea typeface="文鼎粗行楷" panose="02010609010101010101" pitchFamily="49" charset="-120"/>
            </a:endParaRPr>
          </a:p>
          <a:p>
            <a:r>
              <a:rPr lang="zh-TW" altLang="en-US" sz="2800" b="1" dirty="0" smtClean="0">
                <a:solidFill>
                  <a:schemeClr val="accent1"/>
                </a:solidFill>
                <a:ea typeface="文鼎粗行楷" panose="02010609010101010101" pitchFamily="49" charset="-120"/>
              </a:rPr>
              <a:t>    口 肚子餓        口 嘴饞</a:t>
            </a:r>
          </a:p>
          <a:p>
            <a:r>
              <a:rPr lang="en-US" altLang="zh-TW" sz="2800" b="1" dirty="0" smtClean="0">
                <a:solidFill>
                  <a:schemeClr val="accent1"/>
                </a:solidFill>
                <a:ea typeface="文鼎粗行楷" panose="02010609010101010101" pitchFamily="49" charset="-120"/>
              </a:rPr>
              <a:t>4.</a:t>
            </a:r>
            <a:r>
              <a:rPr lang="zh-TW" altLang="en-US" sz="2800" b="1" u="sng" dirty="0" smtClean="0">
                <a:solidFill>
                  <a:schemeClr val="tx2">
                    <a:lumMod val="90000"/>
                  </a:schemeClr>
                </a:solidFill>
                <a:ea typeface="文鼎粗行楷" panose="02010609010101010101" pitchFamily="49" charset="-120"/>
              </a:rPr>
              <a:t>一個星期內，</a:t>
            </a:r>
            <a:r>
              <a:rPr lang="zh-TW" altLang="en-US" sz="2800" b="1" dirty="0" smtClean="0">
                <a:solidFill>
                  <a:schemeClr val="tx2">
                    <a:lumMod val="90000"/>
                  </a:schemeClr>
                </a:solidFill>
                <a:ea typeface="文鼎粗行楷" panose="02010609010101010101" pitchFamily="49" charset="-120"/>
                <a:hlinkClick r:id="rId5" action="ppaction://hlinksldjump"/>
              </a:rPr>
              <a:t>你大約</a:t>
            </a:r>
            <a:r>
              <a:rPr lang="zh-TW" altLang="en-US" sz="2800" b="1" dirty="0">
                <a:solidFill>
                  <a:schemeClr val="tx2">
                    <a:lumMod val="90000"/>
                  </a:schemeClr>
                </a:solidFill>
                <a:ea typeface="文鼎粗行楷" panose="02010609010101010101" pitchFamily="49" charset="-120"/>
                <a:hlinkClick r:id="rId5" action="ppaction://hlinksldjump"/>
              </a:rPr>
              <a:t>花費多少錢</a:t>
            </a:r>
            <a:r>
              <a:rPr lang="zh-TW" altLang="en-US" sz="2800" b="1" dirty="0" smtClean="0">
                <a:solidFill>
                  <a:schemeClr val="tx2">
                    <a:lumMod val="90000"/>
                  </a:schemeClr>
                </a:solidFill>
                <a:ea typeface="文鼎粗行楷" panose="02010609010101010101" pitchFamily="49" charset="-120"/>
                <a:hlinkClick r:id="rId5" action="ppaction://hlinksldjump"/>
              </a:rPr>
              <a:t>買小食？</a:t>
            </a:r>
            <a:endParaRPr lang="zh-TW" altLang="en-US" sz="2800" b="1" dirty="0" smtClean="0">
              <a:solidFill>
                <a:schemeClr val="tx2">
                  <a:lumMod val="90000"/>
                </a:schemeClr>
              </a:solidFill>
              <a:ea typeface="文鼎粗行楷" panose="02010609010101010101" pitchFamily="49" charset="-120"/>
            </a:endParaRPr>
          </a:p>
          <a:p>
            <a:r>
              <a:rPr lang="zh-TW" altLang="en-US" sz="2800" b="1" dirty="0" smtClean="0">
                <a:solidFill>
                  <a:srgbClr val="FF0000"/>
                </a:solidFill>
                <a:ea typeface="文鼎粗行楷" panose="02010609010101010101" pitchFamily="49" charset="-120"/>
              </a:rPr>
              <a:t>    </a:t>
            </a:r>
            <a:r>
              <a:rPr lang="zh-TW" altLang="en-US" sz="2800" b="1" dirty="0" smtClean="0">
                <a:solidFill>
                  <a:schemeClr val="accent1"/>
                </a:solidFill>
                <a:ea typeface="文鼎粗行楷" panose="02010609010101010101" pitchFamily="49" charset="-120"/>
              </a:rPr>
              <a:t>口 </a:t>
            </a:r>
            <a:r>
              <a:rPr lang="en-US" altLang="zh-TW" sz="2800" b="1" dirty="0" smtClean="0">
                <a:solidFill>
                  <a:schemeClr val="accent1"/>
                </a:solidFill>
                <a:ea typeface="文鼎粗行楷" panose="02010609010101010101" pitchFamily="49" charset="-120"/>
              </a:rPr>
              <a:t>13-20 </a:t>
            </a:r>
            <a:r>
              <a:rPr lang="zh-TW" altLang="en-US" sz="2800" b="1" dirty="0" smtClean="0">
                <a:solidFill>
                  <a:schemeClr val="accent1"/>
                </a:solidFill>
                <a:ea typeface="文鼎粗行楷" panose="02010609010101010101" pitchFamily="49" charset="-120"/>
              </a:rPr>
              <a:t>元</a:t>
            </a:r>
            <a:r>
              <a:rPr lang="en-US" altLang="zh-TW" sz="2800" b="1" dirty="0" smtClean="0">
                <a:solidFill>
                  <a:schemeClr val="accent1"/>
                </a:solidFill>
                <a:ea typeface="文鼎粗行楷" panose="02010609010101010101" pitchFamily="49" charset="-120"/>
              </a:rPr>
              <a:t>          </a:t>
            </a:r>
            <a:r>
              <a:rPr lang="zh-TW" altLang="en-US" sz="2800" b="1" dirty="0" smtClean="0">
                <a:solidFill>
                  <a:schemeClr val="accent1"/>
                </a:solidFill>
                <a:ea typeface="文鼎粗行楷" panose="02010609010101010101" pitchFamily="49" charset="-120"/>
              </a:rPr>
              <a:t>口 </a:t>
            </a:r>
            <a:r>
              <a:rPr lang="en-US" altLang="zh-TW" sz="2800" b="1" dirty="0" smtClean="0">
                <a:solidFill>
                  <a:schemeClr val="accent1"/>
                </a:solidFill>
                <a:ea typeface="文鼎粗行楷" panose="02010609010101010101" pitchFamily="49" charset="-120"/>
              </a:rPr>
              <a:t>21-40</a:t>
            </a:r>
            <a:r>
              <a:rPr lang="zh-TW" altLang="en-US" sz="2800" b="1" dirty="0" smtClean="0">
                <a:solidFill>
                  <a:schemeClr val="accent1"/>
                </a:solidFill>
                <a:ea typeface="文鼎粗行楷" panose="02010609010101010101" pitchFamily="49" charset="-120"/>
              </a:rPr>
              <a:t>元     口 </a:t>
            </a:r>
            <a:r>
              <a:rPr lang="en-US" altLang="zh-TW" sz="2800" b="1" dirty="0" smtClean="0">
                <a:solidFill>
                  <a:schemeClr val="accent1"/>
                </a:solidFill>
                <a:ea typeface="文鼎粗行楷" panose="02010609010101010101" pitchFamily="49" charset="-120"/>
              </a:rPr>
              <a:t>41-60</a:t>
            </a:r>
            <a:r>
              <a:rPr lang="zh-TW" altLang="en-US" sz="2800" b="1" dirty="0" smtClean="0">
                <a:solidFill>
                  <a:schemeClr val="accent1"/>
                </a:solidFill>
                <a:ea typeface="文鼎粗行楷" panose="02010609010101010101" pitchFamily="49" charset="-120"/>
              </a:rPr>
              <a:t>元</a:t>
            </a:r>
            <a:r>
              <a:rPr lang="en-US" altLang="zh-TW" sz="2800" b="1" dirty="0" smtClean="0">
                <a:solidFill>
                  <a:schemeClr val="accent1"/>
                </a:solidFill>
                <a:ea typeface="文鼎粗行楷" panose="02010609010101010101" pitchFamily="49" charset="-120"/>
              </a:rPr>
              <a:t>       </a:t>
            </a:r>
            <a:r>
              <a:rPr lang="zh-TW" altLang="en-US" sz="2800" b="1" dirty="0" smtClean="0">
                <a:solidFill>
                  <a:schemeClr val="accent1"/>
                </a:solidFill>
                <a:ea typeface="文鼎粗行楷" panose="02010609010101010101" pitchFamily="49" charset="-120"/>
              </a:rPr>
              <a:t>口 </a:t>
            </a:r>
            <a:r>
              <a:rPr lang="en-US" altLang="zh-TW" sz="2800" b="1" dirty="0" smtClean="0">
                <a:solidFill>
                  <a:schemeClr val="accent1"/>
                </a:solidFill>
                <a:ea typeface="文鼎粗行楷" panose="02010609010101010101" pitchFamily="49" charset="-120"/>
              </a:rPr>
              <a:t>60</a:t>
            </a:r>
            <a:r>
              <a:rPr lang="zh-TW" altLang="en-US" sz="2800" b="1" dirty="0" smtClean="0">
                <a:solidFill>
                  <a:schemeClr val="accent1"/>
                </a:solidFill>
                <a:ea typeface="文鼎粗行楷" panose="02010609010101010101" pitchFamily="49" charset="-120"/>
              </a:rPr>
              <a:t>元以上</a:t>
            </a:r>
            <a:endParaRPr lang="zh-HK" altLang="en-US" sz="2800" dirty="0">
              <a:solidFill>
                <a:schemeClr val="accent1"/>
              </a:solidFill>
              <a:ea typeface="文鼎粗行楷" panose="02010609010101010101" pitchFamily="49" charset="-120"/>
            </a:endParaRPr>
          </a:p>
        </p:txBody>
      </p:sp>
    </p:spTree>
    <p:extLst>
      <p:ext uri="{BB962C8B-B14F-4D97-AF65-F5344CB8AC3E}">
        <p14:creationId xmlns:p14="http://schemas.microsoft.com/office/powerpoint/2010/main" val="35862592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7715"/>
            <a:ext cx="7693507" cy="1955470"/>
          </a:xfrm>
        </p:spPr>
        <p:txBody>
          <a:bodyPr>
            <a:normAutofit fontScale="90000"/>
          </a:bodyPr>
          <a:lstStyle/>
          <a:p>
            <a:r>
              <a:rPr lang="en-US" altLang="zh-HK" sz="3600" dirty="0" smtClean="0">
                <a:solidFill>
                  <a:schemeClr val="accent1"/>
                </a:solidFill>
                <a:ea typeface="文鼎古印體" panose="02010609010101010101" pitchFamily="49" charset="-120"/>
              </a:rPr>
              <a:t/>
            </a:r>
            <a:br>
              <a:rPr lang="en-US" altLang="zh-HK" sz="3600" dirty="0" smtClean="0">
                <a:solidFill>
                  <a:schemeClr val="accent1"/>
                </a:solidFill>
                <a:ea typeface="文鼎古印體" panose="02010609010101010101" pitchFamily="49" charset="-120"/>
              </a:rPr>
            </a:br>
            <a:r>
              <a:rPr lang="zh-HK" altLang="en-US" sz="3600" dirty="0">
                <a:solidFill>
                  <a:schemeClr val="accent1"/>
                </a:solidFill>
                <a:ea typeface="文鼎古印體" panose="02010609010101010101" pitchFamily="49" charset="-120"/>
              </a:rPr>
              <a:t>第一</a:t>
            </a:r>
            <a:r>
              <a:rPr lang="zh-HK" altLang="en-US" sz="3600" dirty="0" smtClean="0">
                <a:solidFill>
                  <a:schemeClr val="accent1"/>
                </a:solidFill>
                <a:ea typeface="文鼎古印體" panose="02010609010101010101" pitchFamily="49" charset="-120"/>
              </a:rPr>
              <a:t>題</a:t>
            </a:r>
            <a:r>
              <a:rPr lang="en-US" altLang="zh-HK" sz="3600" dirty="0" smtClean="0">
                <a:solidFill>
                  <a:schemeClr val="accent1"/>
                </a:solidFill>
                <a:ea typeface="文鼎古印體" panose="02010609010101010101" pitchFamily="49" charset="-120"/>
              </a:rPr>
              <a:t/>
            </a:r>
            <a:br>
              <a:rPr lang="en-US" altLang="zh-HK" sz="3600" dirty="0" smtClean="0">
                <a:solidFill>
                  <a:schemeClr val="accent1"/>
                </a:solidFill>
                <a:ea typeface="文鼎古印體" panose="02010609010101010101" pitchFamily="49" charset="-120"/>
              </a:rPr>
            </a:br>
            <a:r>
              <a:rPr lang="zh-TW" altLang="en-US" sz="3600" dirty="0">
                <a:solidFill>
                  <a:schemeClr val="accent1"/>
                </a:solidFill>
                <a:ea typeface="文鼎古印體" panose="02010609010101010101" pitchFamily="49" charset="-120"/>
              </a:rPr>
              <a:t>你喜歡吃香港特色街頭小食嗎？</a:t>
            </a:r>
            <a:r>
              <a:rPr lang="zh-TW" altLang="en-US" sz="3600" dirty="0">
                <a:solidFill>
                  <a:schemeClr val="accent1"/>
                </a:solidFill>
              </a:rPr>
              <a:t/>
            </a:r>
            <a:br>
              <a:rPr lang="zh-TW" altLang="en-US" sz="3600" dirty="0">
                <a:solidFill>
                  <a:schemeClr val="accent1"/>
                </a:solidFill>
              </a:rPr>
            </a:br>
            <a:endParaRPr lang="zh-HK" altLang="en-US" sz="3600" dirty="0">
              <a:solidFill>
                <a:schemeClr val="accent1"/>
              </a:solidFill>
            </a:endParaRPr>
          </a:p>
        </p:txBody>
      </p:sp>
      <p:graphicFrame>
        <p:nvGraphicFramePr>
          <p:cNvPr id="19" name="內容版面配置區 18"/>
          <p:cNvGraphicFramePr>
            <a:graphicFrameLocks noGrp="1"/>
          </p:cNvGraphicFramePr>
          <p:nvPr>
            <p:ph idx="1"/>
            <p:extLst>
              <p:ext uri="{D42A27DB-BD31-4B8C-83A1-F6EECF244321}">
                <p14:modId xmlns:p14="http://schemas.microsoft.com/office/powerpoint/2010/main" val="1619265165"/>
              </p:ext>
            </p:extLst>
          </p:nvPr>
        </p:nvGraphicFramePr>
        <p:xfrm>
          <a:off x="734125" y="2013197"/>
          <a:ext cx="5002799" cy="3914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內容版面配置區 6"/>
          <p:cNvGraphicFramePr>
            <a:graphicFrameLocks/>
          </p:cNvGraphicFramePr>
          <p:nvPr>
            <p:extLst>
              <p:ext uri="{D42A27DB-BD31-4B8C-83A1-F6EECF244321}">
                <p14:modId xmlns:p14="http://schemas.microsoft.com/office/powerpoint/2010/main" val="473118760"/>
              </p:ext>
            </p:extLst>
          </p:nvPr>
        </p:nvGraphicFramePr>
        <p:xfrm>
          <a:off x="6041571" y="2614056"/>
          <a:ext cx="6564066" cy="4031672"/>
        </p:xfrm>
        <a:graphic>
          <a:graphicData uri="http://schemas.openxmlformats.org/drawingml/2006/chart">
            <c:chart xmlns:c="http://schemas.openxmlformats.org/drawingml/2006/chart" xmlns:r="http://schemas.openxmlformats.org/officeDocument/2006/relationships" r:id="rId3"/>
          </a:graphicData>
        </a:graphic>
      </p:graphicFrame>
      <p:sp>
        <p:nvSpPr>
          <p:cNvPr id="6" name="標題 1"/>
          <p:cNvSpPr txBox="1">
            <a:spLocks/>
          </p:cNvSpPr>
          <p:nvPr/>
        </p:nvSpPr>
        <p:spPr>
          <a:xfrm>
            <a:off x="5736924" y="953000"/>
            <a:ext cx="6868713" cy="187872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HK" altLang="en-US" sz="3200" dirty="0" smtClean="0">
                <a:solidFill>
                  <a:schemeClr val="accent1"/>
                </a:solidFill>
                <a:ea typeface="文鼎古印體" panose="02010609010101010101" pitchFamily="49" charset="-120"/>
              </a:rPr>
              <a:t>第二題</a:t>
            </a:r>
            <a:r>
              <a:rPr lang="en-US" altLang="zh-HK" sz="3200" dirty="0" smtClean="0">
                <a:solidFill>
                  <a:schemeClr val="accent1"/>
                </a:solidFill>
                <a:ea typeface="文鼎古印體" panose="02010609010101010101" pitchFamily="49" charset="-120"/>
              </a:rPr>
              <a:t/>
            </a:r>
            <a:br>
              <a:rPr lang="en-US" altLang="zh-HK" sz="3200" dirty="0" smtClean="0">
                <a:solidFill>
                  <a:schemeClr val="accent1"/>
                </a:solidFill>
                <a:ea typeface="文鼎古印體" panose="02010609010101010101" pitchFamily="49" charset="-120"/>
              </a:rPr>
            </a:br>
            <a:r>
              <a:rPr lang="zh-TW" altLang="en-US" sz="2800" dirty="0" smtClean="0">
                <a:solidFill>
                  <a:schemeClr val="accent1"/>
                </a:solidFill>
                <a:ea typeface="文鼎古印體" panose="02010609010101010101" pitchFamily="49" charset="-120"/>
              </a:rPr>
              <a:t>你最喜歡吃哪一個小食？</a:t>
            </a:r>
            <a:endParaRPr lang="zh-HK" altLang="en-US" dirty="0">
              <a:solidFill>
                <a:schemeClr val="accent1"/>
              </a:solidFill>
              <a:ea typeface="文鼎古印體" panose="02010609010101010101" pitchFamily="49" charset="-120"/>
            </a:endParaRPr>
          </a:p>
        </p:txBody>
      </p:sp>
    </p:spTree>
    <p:extLst>
      <p:ext uri="{BB962C8B-B14F-4D97-AF65-F5344CB8AC3E}">
        <p14:creationId xmlns:p14="http://schemas.microsoft.com/office/powerpoint/2010/main" val="40999823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819452" y="1511377"/>
            <a:ext cx="10353762" cy="4439479"/>
          </a:xfrm>
        </p:spPr>
        <p:txBody>
          <a:bodyPr>
            <a:normAutofit/>
          </a:bodyPr>
          <a:lstStyle/>
          <a:p>
            <a:r>
              <a:rPr lang="zh-HK" altLang="en-US" sz="3600" dirty="0">
                <a:latin typeface="標楷體" panose="03000509000000000000" pitchFamily="65" charset="-120"/>
                <a:ea typeface="標楷體" panose="03000509000000000000" pitchFamily="65" charset="-120"/>
              </a:rPr>
              <a:t>通過第一和</a:t>
            </a:r>
            <a:r>
              <a:rPr lang="zh-HK" altLang="en-US" sz="3600" dirty="0" smtClean="0">
                <a:latin typeface="標楷體" panose="03000509000000000000" pitchFamily="65" charset="-120"/>
                <a:ea typeface="標楷體" panose="03000509000000000000" pitchFamily="65" charset="-120"/>
              </a:rPr>
              <a:t>第二</a:t>
            </a:r>
            <a:r>
              <a:rPr lang="zh-TW" altLang="en-US" sz="3600" dirty="0" smtClean="0">
                <a:latin typeface="標楷體" panose="03000509000000000000" pitchFamily="65" charset="-120"/>
                <a:ea typeface="標楷體" panose="03000509000000000000" pitchFamily="65" charset="-120"/>
              </a:rPr>
              <a:t>道</a:t>
            </a:r>
            <a:r>
              <a:rPr lang="zh-HK" altLang="en-US" sz="3600" dirty="0" smtClean="0">
                <a:latin typeface="標楷體" panose="03000509000000000000" pitchFamily="65" charset="-120"/>
                <a:ea typeface="標楷體" panose="03000509000000000000" pitchFamily="65" charset="-120"/>
              </a:rPr>
              <a:t>題目</a:t>
            </a:r>
            <a:r>
              <a:rPr lang="zh-TW" altLang="en-US" sz="3600" dirty="0" smtClean="0">
                <a:latin typeface="標楷體" panose="03000509000000000000" pitchFamily="65" charset="-120"/>
                <a:ea typeface="標楷體" panose="03000509000000000000" pitchFamily="65" charset="-120"/>
              </a:rPr>
              <a:t>，</a:t>
            </a:r>
            <a:r>
              <a:rPr lang="zh-HK" altLang="en-US" sz="3600" dirty="0" smtClean="0">
                <a:latin typeface="標楷體" panose="03000509000000000000" pitchFamily="65" charset="-120"/>
                <a:ea typeface="標楷體" panose="03000509000000000000" pitchFamily="65" charset="-120"/>
              </a:rPr>
              <a:t>我</a:t>
            </a:r>
            <a:r>
              <a:rPr lang="zh-HK" altLang="en-US" sz="3600" dirty="0">
                <a:latin typeface="標楷體" panose="03000509000000000000" pitchFamily="65" charset="-120"/>
                <a:ea typeface="標楷體" panose="03000509000000000000" pitchFamily="65" charset="-120"/>
              </a:rPr>
              <a:t>發現</a:t>
            </a:r>
            <a:r>
              <a:rPr lang="zh-HK" altLang="en-US" sz="3600" dirty="0" smtClean="0">
                <a:latin typeface="標楷體" panose="03000509000000000000" pitchFamily="65" charset="-120"/>
                <a:ea typeface="標楷體" panose="03000509000000000000" pitchFamily="65" charset="-120"/>
              </a:rPr>
              <a:t>了</a:t>
            </a:r>
            <a:r>
              <a:rPr lang="zh-TW" altLang="en-US" sz="3600" dirty="0" smtClean="0">
                <a:latin typeface="標楷體" panose="03000509000000000000" pitchFamily="65" charset="-120"/>
                <a:ea typeface="標楷體" panose="03000509000000000000" pitchFamily="65" charset="-120"/>
              </a:rPr>
              <a:t>香港的</a:t>
            </a:r>
            <a:r>
              <a:rPr lang="zh-HK" altLang="en-US" sz="3600" dirty="0" smtClean="0">
                <a:latin typeface="標楷體" panose="03000509000000000000" pitchFamily="65" charset="-120"/>
                <a:ea typeface="標楷體" panose="03000509000000000000" pitchFamily="65" charset="-120"/>
              </a:rPr>
              <a:t>小學生</a:t>
            </a:r>
            <a:r>
              <a:rPr lang="zh-HK" altLang="en-US" sz="3600" dirty="0">
                <a:latin typeface="標楷體" panose="03000509000000000000" pitchFamily="65" charset="-120"/>
                <a:ea typeface="標楷體" panose="03000509000000000000" pitchFamily="65" charset="-120"/>
              </a:rPr>
              <a:t>都很喜歡吃街頭</a:t>
            </a:r>
            <a:r>
              <a:rPr lang="zh-HK" altLang="en-US" sz="3600" dirty="0" smtClean="0">
                <a:latin typeface="標楷體" panose="03000509000000000000" pitchFamily="65" charset="-120"/>
                <a:ea typeface="標楷體" panose="03000509000000000000" pitchFamily="65" charset="-120"/>
              </a:rPr>
              <a:t>小吃</a:t>
            </a:r>
            <a:r>
              <a:rPr lang="zh-TW" altLang="en-US" sz="3600" dirty="0" smtClean="0">
                <a:latin typeface="標楷體" panose="03000509000000000000" pitchFamily="65" charset="-120"/>
                <a:ea typeface="標楷體" panose="03000509000000000000" pitchFamily="65" charset="-120"/>
              </a:rPr>
              <a:t>，由此可見，香港的特色小食的確很受市民歡迎。</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其中，最多</a:t>
            </a:r>
            <a:r>
              <a:rPr lang="zh-HK" altLang="en-US" sz="3600" dirty="0" smtClean="0">
                <a:latin typeface="標楷體" panose="03000509000000000000" pitchFamily="65" charset="-120"/>
                <a:ea typeface="標楷體" panose="03000509000000000000" pitchFamily="65" charset="-120"/>
              </a:rPr>
              <a:t>小學生喜歡吃</a:t>
            </a:r>
            <a:r>
              <a:rPr lang="zh-TW" altLang="en-US" sz="3600" dirty="0" smtClean="0">
                <a:latin typeface="標楷體" panose="03000509000000000000" pitchFamily="65" charset="-120"/>
                <a:ea typeface="標楷體" panose="03000509000000000000" pitchFamily="65" charset="-120"/>
              </a:rPr>
              <a:t>的是</a:t>
            </a:r>
            <a:r>
              <a:rPr lang="zh-HK" altLang="en-US" sz="3600" dirty="0" smtClean="0">
                <a:latin typeface="標楷體" panose="03000509000000000000" pitchFamily="65" charset="-120"/>
                <a:ea typeface="標楷體" panose="03000509000000000000" pitchFamily="65" charset="-120"/>
              </a:rPr>
              <a:t>魚</a:t>
            </a:r>
            <a:r>
              <a:rPr lang="zh-HK" altLang="en-US" sz="3600" dirty="0">
                <a:latin typeface="標楷體" panose="03000509000000000000" pitchFamily="65" charset="-120"/>
                <a:ea typeface="標楷體" panose="03000509000000000000" pitchFamily="65" charset="-120"/>
              </a:rPr>
              <a:t>蛋</a:t>
            </a:r>
            <a:r>
              <a:rPr lang="zh-HK" altLang="en-US" sz="3600" dirty="0" smtClean="0">
                <a:latin typeface="標楷體" panose="03000509000000000000" pitchFamily="65" charset="-120"/>
                <a:ea typeface="標楷體" panose="03000509000000000000" pitchFamily="65" charset="-120"/>
              </a:rPr>
              <a:t>、燒賣</a:t>
            </a:r>
            <a:r>
              <a:rPr lang="zh-TW" altLang="en-US" sz="3600" b="1" dirty="0" smtClean="0">
                <a:latin typeface="標楷體" panose="03000509000000000000" pitchFamily="65" charset="-120"/>
                <a:ea typeface="標楷體" panose="03000509000000000000" pitchFamily="65" charset="-120"/>
              </a:rPr>
              <a:t>。相信放學後「齊齊吃魚蛋」又會再次成為我們這一代 </a:t>
            </a:r>
            <a:endParaRPr lang="en-US" altLang="zh-TW" sz="3600" b="1" dirty="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香港人的「集體回憶」。</a:t>
            </a:r>
            <a:endParaRPr lang="en-US" altLang="zh-TW" sz="3600" dirty="0" smtClean="0">
              <a:latin typeface="標楷體" panose="03000509000000000000" pitchFamily="65" charset="-120"/>
              <a:ea typeface="標楷體" panose="03000509000000000000" pitchFamily="65" charset="-120"/>
            </a:endParaRPr>
          </a:p>
        </p:txBody>
      </p:sp>
      <p:sp>
        <p:nvSpPr>
          <p:cNvPr id="5" name="標題 4"/>
          <p:cNvSpPr>
            <a:spLocks noGrp="1"/>
          </p:cNvSpPr>
          <p:nvPr>
            <p:ph type="title"/>
          </p:nvPr>
        </p:nvSpPr>
        <p:spPr>
          <a:xfrm>
            <a:off x="946452" y="185057"/>
            <a:ext cx="10353761" cy="1326321"/>
          </a:xfrm>
        </p:spPr>
        <p:txBody>
          <a:bodyPr/>
          <a:lstStyle/>
          <a:p>
            <a:r>
              <a:rPr lang="zh-HK" altLang="en-US" dirty="0"/>
              <a:t>分析</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60372">
            <a:off x="9108484" y="5186513"/>
            <a:ext cx="2857500" cy="1866900"/>
          </a:xfrm>
          <a:prstGeom prst="rect">
            <a:avLst/>
          </a:prstGeom>
        </p:spPr>
      </p:pic>
    </p:spTree>
    <p:extLst>
      <p:ext uri="{BB962C8B-B14F-4D97-AF65-F5344CB8AC3E}">
        <p14:creationId xmlns:p14="http://schemas.microsoft.com/office/powerpoint/2010/main" val="41786686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996" y="233055"/>
            <a:ext cx="6248206" cy="1024246"/>
          </a:xfrm>
        </p:spPr>
        <p:txBody>
          <a:bodyPr>
            <a:normAutofit/>
          </a:bodyPr>
          <a:lstStyle/>
          <a:p>
            <a:r>
              <a:rPr lang="zh-HK" altLang="en-US" sz="3200" dirty="0" smtClean="0">
                <a:solidFill>
                  <a:schemeClr val="accent1"/>
                </a:solidFill>
                <a:ea typeface="文鼎古印體" panose="02010609010101010101" pitchFamily="49" charset="-120"/>
              </a:rPr>
              <a:t>第三題</a:t>
            </a:r>
            <a:r>
              <a:rPr lang="zh-TW" altLang="en-US" sz="3200" dirty="0" smtClean="0">
                <a:solidFill>
                  <a:schemeClr val="accent1"/>
                </a:solidFill>
                <a:ea typeface="文鼎古印體" panose="02010609010101010101" pitchFamily="49" charset="-120"/>
              </a:rPr>
              <a:t>：你</a:t>
            </a:r>
            <a:r>
              <a:rPr lang="zh-TW" altLang="en-US" sz="3200" dirty="0">
                <a:solidFill>
                  <a:schemeClr val="accent1"/>
                </a:solidFill>
                <a:ea typeface="文鼎古印體" panose="02010609010101010101" pitchFamily="49" charset="-120"/>
              </a:rPr>
              <a:t>在哪些情況下吃小</a:t>
            </a:r>
            <a:r>
              <a:rPr lang="zh-TW" altLang="en-US" sz="3200" dirty="0" smtClean="0">
                <a:solidFill>
                  <a:schemeClr val="accent1"/>
                </a:solidFill>
                <a:ea typeface="文鼎古印體" panose="02010609010101010101" pitchFamily="49" charset="-120"/>
              </a:rPr>
              <a:t>食</a:t>
            </a:r>
            <a:r>
              <a:rPr lang="en-US" altLang="zh-TW" sz="3200" dirty="0" smtClean="0">
                <a:solidFill>
                  <a:schemeClr val="accent1"/>
                </a:solidFill>
                <a:ea typeface="文鼎古印體" panose="02010609010101010101" pitchFamily="49" charset="-120"/>
              </a:rPr>
              <a:t>?</a:t>
            </a:r>
            <a:endParaRPr lang="zh-HK" altLang="en-US" sz="3200" dirty="0">
              <a:solidFill>
                <a:schemeClr val="accent1"/>
              </a:solidFill>
              <a:ea typeface="文鼎古印體" panose="02010609010101010101" pitchFamily="49" charset="-12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95832777"/>
              </p:ext>
            </p:extLst>
          </p:nvPr>
        </p:nvGraphicFramePr>
        <p:xfrm>
          <a:off x="830667" y="1143001"/>
          <a:ext cx="5880375" cy="4805299"/>
        </p:xfrm>
        <a:graphic>
          <a:graphicData uri="http://schemas.openxmlformats.org/drawingml/2006/chart">
            <c:chart xmlns:c="http://schemas.openxmlformats.org/drawingml/2006/chart" xmlns:r="http://schemas.openxmlformats.org/officeDocument/2006/relationships" r:id="rId2"/>
          </a:graphicData>
        </a:graphic>
      </p:graphicFrame>
      <p:sp>
        <p:nvSpPr>
          <p:cNvPr id="5" name="標題 1"/>
          <p:cNvSpPr txBox="1">
            <a:spLocks/>
          </p:cNvSpPr>
          <p:nvPr/>
        </p:nvSpPr>
        <p:spPr>
          <a:xfrm>
            <a:off x="4974772" y="5904156"/>
            <a:ext cx="7217228" cy="14600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HK" altLang="en-US" sz="3200" dirty="0" smtClean="0">
                <a:solidFill>
                  <a:schemeClr val="accent1">
                    <a:lumMod val="75000"/>
                  </a:schemeClr>
                </a:solidFill>
                <a:ea typeface="文鼎粗隸" panose="02010609010101010101" pitchFamily="49" charset="-120"/>
              </a:rPr>
              <a:t>第四題</a:t>
            </a:r>
            <a:r>
              <a:rPr lang="zh-TW" altLang="en-US" sz="3200" dirty="0" smtClean="0">
                <a:solidFill>
                  <a:schemeClr val="accent1">
                    <a:lumMod val="75000"/>
                  </a:schemeClr>
                </a:solidFill>
                <a:ea typeface="文鼎粗隸" panose="02010609010101010101" pitchFamily="49" charset="-120"/>
              </a:rPr>
              <a:t>：一個</a:t>
            </a:r>
            <a:r>
              <a:rPr lang="zh-TW" altLang="en-US" sz="3200" dirty="0">
                <a:solidFill>
                  <a:schemeClr val="accent1">
                    <a:lumMod val="75000"/>
                  </a:schemeClr>
                </a:solidFill>
                <a:ea typeface="文鼎粗隸" panose="02010609010101010101" pitchFamily="49" charset="-120"/>
              </a:rPr>
              <a:t>星期內，你大約花費多少錢買小食？</a:t>
            </a:r>
          </a:p>
          <a:p>
            <a:endParaRPr lang="zh-HK" altLang="en-US" sz="3200" dirty="0">
              <a:solidFill>
                <a:schemeClr val="accent1">
                  <a:lumMod val="75000"/>
                </a:schemeClr>
              </a:solidFill>
              <a:ea typeface="文鼎粗隸" panose="02010609010101010101" pitchFamily="49" charset="-120"/>
            </a:endParaRPr>
          </a:p>
        </p:txBody>
      </p:sp>
      <p:graphicFrame>
        <p:nvGraphicFramePr>
          <p:cNvPr id="6" name="內容版面配置區 6"/>
          <p:cNvGraphicFramePr>
            <a:graphicFrameLocks/>
          </p:cNvGraphicFramePr>
          <p:nvPr>
            <p:extLst>
              <p:ext uri="{D42A27DB-BD31-4B8C-83A1-F6EECF244321}">
                <p14:modId xmlns:p14="http://schemas.microsoft.com/office/powerpoint/2010/main" val="886514208"/>
              </p:ext>
            </p:extLst>
          </p:nvPr>
        </p:nvGraphicFramePr>
        <p:xfrm>
          <a:off x="7162002" y="326571"/>
          <a:ext cx="5634761" cy="5801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4235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982619" y="474700"/>
            <a:ext cx="10353761" cy="1326321"/>
          </a:xfrm>
        </p:spPr>
        <p:txBody>
          <a:bodyPr/>
          <a:lstStyle/>
          <a:p>
            <a:r>
              <a:rPr lang="zh-TW" altLang="en-US" dirty="0" smtClean="0"/>
              <a:t>分析</a:t>
            </a:r>
            <a:endParaRPr lang="zh-HK" altLang="en-US" dirty="0"/>
          </a:p>
        </p:txBody>
      </p:sp>
      <p:sp>
        <p:nvSpPr>
          <p:cNvPr id="13" name="矩形 12"/>
          <p:cNvSpPr/>
          <p:nvPr/>
        </p:nvSpPr>
        <p:spPr>
          <a:xfrm>
            <a:off x="342900" y="2355021"/>
            <a:ext cx="10147300" cy="461665"/>
          </a:xfrm>
          <a:prstGeom prst="rect">
            <a:avLst/>
          </a:prstGeom>
        </p:spPr>
        <p:txBody>
          <a:bodyPr wrap="square">
            <a:spAutoFit/>
          </a:bodyPr>
          <a:lstStyle/>
          <a:p>
            <a:endParaRPr lang="zh-HK" altLang="en-US" sz="2400" dirty="0"/>
          </a:p>
        </p:txBody>
      </p:sp>
      <p:sp>
        <p:nvSpPr>
          <p:cNvPr id="14" name="文字方塊 13"/>
          <p:cNvSpPr txBox="1"/>
          <p:nvPr/>
        </p:nvSpPr>
        <p:spPr>
          <a:xfrm>
            <a:off x="1168400" y="1564243"/>
            <a:ext cx="9626600" cy="4678204"/>
          </a:xfrm>
          <a:prstGeom prst="rect">
            <a:avLst/>
          </a:prstGeom>
          <a:noFill/>
        </p:spPr>
        <p:txBody>
          <a:bodyPr wrap="square" rtlCol="0">
            <a:spAutoFit/>
          </a:bodyPr>
          <a:lstStyle/>
          <a:p>
            <a:r>
              <a:rPr lang="zh-HK" altLang="en-US" sz="4000" dirty="0">
                <a:latin typeface="標楷體" panose="03000509000000000000" pitchFamily="65" charset="-120"/>
                <a:ea typeface="標楷體" panose="03000509000000000000" pitchFamily="65" charset="-120"/>
              </a:rPr>
              <a:t>通過第三和第四</a:t>
            </a:r>
            <a:r>
              <a:rPr lang="zh-HK" altLang="en-US" sz="4000" dirty="0" smtClean="0">
                <a:latin typeface="標楷體" panose="03000509000000000000" pitchFamily="65" charset="-120"/>
                <a:ea typeface="標楷體" panose="03000509000000000000" pitchFamily="65" charset="-120"/>
              </a:rPr>
              <a:t>題</a:t>
            </a:r>
            <a:r>
              <a:rPr lang="zh-TW" altLang="en-US" sz="4000" dirty="0" smtClean="0">
                <a:latin typeface="標楷體" panose="03000509000000000000" pitchFamily="65" charset="-120"/>
                <a:ea typeface="標楷體" panose="03000509000000000000" pitchFamily="65" charset="-120"/>
              </a:rPr>
              <a:t>的調查，我</a:t>
            </a:r>
            <a:r>
              <a:rPr lang="zh-HK" altLang="en-US" sz="4000" dirty="0" smtClean="0">
                <a:latin typeface="標楷體" panose="03000509000000000000" pitchFamily="65" charset="-120"/>
                <a:ea typeface="標楷體" panose="03000509000000000000" pitchFamily="65" charset="-120"/>
              </a:rPr>
              <a:t>發現</a:t>
            </a:r>
            <a:r>
              <a:rPr lang="zh-HK" altLang="en-US" sz="4000" dirty="0">
                <a:latin typeface="標楷體" panose="03000509000000000000" pitchFamily="65" charset="-120"/>
                <a:ea typeface="標楷體" panose="03000509000000000000" pitchFamily="65" charset="-120"/>
              </a:rPr>
              <a:t>大多數</a:t>
            </a:r>
            <a:r>
              <a:rPr lang="zh-HK" altLang="en-US" sz="4000" dirty="0" smtClean="0">
                <a:latin typeface="標楷體" panose="03000509000000000000" pitchFamily="65" charset="-120"/>
                <a:ea typeface="標楷體" panose="03000509000000000000" pitchFamily="65" charset="-120"/>
              </a:rPr>
              <a:t>小學生</a:t>
            </a:r>
            <a:r>
              <a:rPr lang="zh-TW" altLang="en-US" sz="4000" dirty="0" smtClean="0">
                <a:latin typeface="標楷體" panose="03000509000000000000" pitchFamily="65" charset="-120"/>
                <a:ea typeface="標楷體" panose="03000509000000000000" pitchFamily="65" charset="-120"/>
              </a:rPr>
              <a:t>會因為</a:t>
            </a:r>
            <a:r>
              <a:rPr lang="zh-HK" altLang="en-US" sz="4000" dirty="0" smtClean="0">
                <a:latin typeface="標楷體" panose="03000509000000000000" pitchFamily="65" charset="-120"/>
                <a:ea typeface="標楷體" panose="03000509000000000000" pitchFamily="65" charset="-120"/>
              </a:rPr>
              <a:t>嘴饞</a:t>
            </a:r>
            <a:r>
              <a:rPr lang="zh-TW" altLang="en-US" sz="4000" dirty="0" smtClean="0">
                <a:latin typeface="標楷體" panose="03000509000000000000" pitchFamily="65" charset="-120"/>
                <a:ea typeface="標楷體" panose="03000509000000000000" pitchFamily="65" charset="-120"/>
              </a:rPr>
              <a:t>而去</a:t>
            </a:r>
            <a:r>
              <a:rPr lang="zh-HK" altLang="en-US" sz="4000" dirty="0" smtClean="0">
                <a:latin typeface="標楷體" panose="03000509000000000000" pitchFamily="65" charset="-120"/>
                <a:ea typeface="標楷體" panose="03000509000000000000" pitchFamily="65" charset="-120"/>
              </a:rPr>
              <a:t>吃</a:t>
            </a:r>
            <a:r>
              <a:rPr lang="zh-HK" altLang="en-US" sz="4000" dirty="0">
                <a:latin typeface="標楷體" panose="03000509000000000000" pitchFamily="65" charset="-120"/>
                <a:ea typeface="標楷體" panose="03000509000000000000" pitchFamily="65" charset="-120"/>
              </a:rPr>
              <a:t>街頭</a:t>
            </a:r>
            <a:r>
              <a:rPr lang="zh-HK" altLang="en-US" sz="4000" dirty="0" smtClean="0">
                <a:latin typeface="標楷體" panose="03000509000000000000" pitchFamily="65" charset="-120"/>
                <a:ea typeface="標楷體" panose="03000509000000000000" pitchFamily="65" charset="-120"/>
              </a:rPr>
              <a:t>小吃</a:t>
            </a:r>
            <a:r>
              <a:rPr lang="zh-TW" altLang="en-US" sz="4000" dirty="0" smtClean="0">
                <a:latin typeface="標楷體" panose="03000509000000000000" pitchFamily="65" charset="-120"/>
                <a:ea typeface="標楷體" panose="03000509000000000000" pitchFamily="65" charset="-120"/>
              </a:rPr>
              <a:t>，這也證明了香港的小食味道十分</a:t>
            </a:r>
            <a:r>
              <a:rPr lang="zh-TW" altLang="en-US" sz="4000" dirty="0">
                <a:latin typeface="標楷體" panose="03000509000000000000" pitchFamily="65" charset="-120"/>
                <a:ea typeface="標楷體" panose="03000509000000000000" pitchFamily="65" charset="-120"/>
              </a:rPr>
              <a:t>吸引人。</a:t>
            </a:r>
            <a:r>
              <a:rPr lang="zh-TW" altLang="en-US" sz="4000" dirty="0" smtClean="0">
                <a:latin typeface="標楷體" panose="03000509000000000000" pitchFamily="65" charset="-120"/>
                <a:ea typeface="標楷體" panose="03000509000000000000" pitchFamily="65" charset="-120"/>
              </a:rPr>
              <a:t>還有部分同學認為</a:t>
            </a:r>
            <a:r>
              <a:rPr lang="zh-HK" altLang="en-US" sz="4000" dirty="0" smtClean="0">
                <a:latin typeface="標楷體" panose="03000509000000000000" pitchFamily="65" charset="-120"/>
                <a:ea typeface="標楷體" panose="03000509000000000000" pitchFamily="65" charset="-120"/>
              </a:rPr>
              <a:t>吃</a:t>
            </a:r>
            <a:r>
              <a:rPr lang="zh-HK" altLang="en-US" sz="4000" dirty="0">
                <a:latin typeface="標楷體" panose="03000509000000000000" pitchFamily="65" charset="-120"/>
                <a:ea typeface="標楷體" panose="03000509000000000000" pitchFamily="65" charset="-120"/>
              </a:rPr>
              <a:t>街頭小吃</a:t>
            </a:r>
            <a:r>
              <a:rPr lang="zh-HK" altLang="en-US" sz="4000" dirty="0" smtClean="0">
                <a:latin typeface="標楷體" panose="03000509000000000000" pitchFamily="65" charset="-120"/>
                <a:ea typeface="標楷體" panose="03000509000000000000" pitchFamily="65" charset="-120"/>
              </a:rPr>
              <a:t>可以飽</a:t>
            </a:r>
            <a:r>
              <a:rPr lang="zh-TW" altLang="en-US" sz="4000" dirty="0" smtClean="0">
                <a:latin typeface="標楷體" panose="03000509000000000000" pitchFamily="65" charset="-120"/>
                <a:ea typeface="標楷體" panose="03000509000000000000" pitchFamily="65" charset="-120"/>
              </a:rPr>
              <a:t>肚</a:t>
            </a:r>
            <a:r>
              <a:rPr lang="zh-TW" altLang="en-US" sz="4000" b="1" dirty="0" smtClean="0">
                <a:latin typeface="標楷體" panose="03000509000000000000" pitchFamily="65" charset="-120"/>
                <a:ea typeface="標楷體" panose="03000509000000000000" pitchFamily="65" charset="-120"/>
              </a:rPr>
              <a:t>。 </a:t>
            </a:r>
            <a:endParaRPr lang="en-US" altLang="zh-TW" sz="4000" b="1" dirty="0">
              <a:latin typeface="標楷體" panose="03000509000000000000" pitchFamily="65" charset="-120"/>
              <a:ea typeface="標楷體" panose="03000509000000000000" pitchFamily="65" charset="-120"/>
            </a:endParaRPr>
          </a:p>
          <a:p>
            <a:endParaRPr lang="en-US" altLang="zh-TW" sz="4000" dirty="0" smtClean="0">
              <a:latin typeface="標楷體" panose="03000509000000000000" pitchFamily="65" charset="-120"/>
              <a:ea typeface="標楷體" panose="03000509000000000000" pitchFamily="65" charset="-120"/>
            </a:endParaRPr>
          </a:p>
          <a:p>
            <a:r>
              <a:rPr lang="zh-TW" altLang="en-US" sz="4000" dirty="0" smtClean="0">
                <a:latin typeface="標楷體" panose="03000509000000000000" pitchFamily="65" charset="-120"/>
                <a:ea typeface="標楷體" panose="03000509000000000000" pitchFamily="65" charset="-120"/>
              </a:rPr>
              <a:t>受訪的同學們都只是</a:t>
            </a:r>
            <a:r>
              <a:rPr lang="zh-HK" altLang="en-US" sz="4000" dirty="0" smtClean="0">
                <a:latin typeface="標楷體" panose="03000509000000000000" pitchFamily="65" charset="-120"/>
                <a:ea typeface="標楷體" panose="03000509000000000000" pitchFamily="65" charset="-120"/>
              </a:rPr>
              <a:t>用</a:t>
            </a:r>
            <a:r>
              <a:rPr lang="zh-TW" altLang="en-US" sz="4000" dirty="0" smtClean="0">
                <a:latin typeface="標楷體" panose="03000509000000000000" pitchFamily="65" charset="-120"/>
                <a:ea typeface="標楷體" panose="03000509000000000000" pitchFamily="65" charset="-120"/>
              </a:rPr>
              <a:t>了</a:t>
            </a:r>
            <a:r>
              <a:rPr lang="en-US" altLang="zh-TW" sz="4000" dirty="0" smtClean="0">
                <a:latin typeface="標楷體" panose="03000509000000000000" pitchFamily="65" charset="-120"/>
                <a:ea typeface="標楷體" panose="03000509000000000000" pitchFamily="65" charset="-120"/>
              </a:rPr>
              <a:t>13-20</a:t>
            </a:r>
            <a:r>
              <a:rPr lang="zh-TW" altLang="en-US" sz="4000" dirty="0" smtClean="0">
                <a:latin typeface="標楷體" panose="03000509000000000000" pitchFamily="65" charset="-120"/>
                <a:ea typeface="標楷體" panose="03000509000000000000" pitchFamily="65" charset="-120"/>
              </a:rPr>
              <a:t>元，價錢便宜也是香港小食受歡迎的原因。</a:t>
            </a:r>
            <a:endParaRPr lang="zh-HK" altLang="en-US" sz="4000" dirty="0">
              <a:latin typeface="標楷體" panose="03000509000000000000" pitchFamily="65" charset="-120"/>
              <a:ea typeface="標楷體" panose="03000509000000000000" pitchFamily="65" charset="-120"/>
            </a:endParaRPr>
          </a:p>
          <a:p>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489901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ea typeface="文鼎粗行楷" panose="02010609010101010101" pitchFamily="49" charset="-120"/>
              </a:rPr>
              <a:t>總結</a:t>
            </a:r>
            <a:endParaRPr lang="zh-HK" altLang="en-US" sz="5400" dirty="0">
              <a:ea typeface="文鼎粗行楷" panose="02010609010101010101" pitchFamily="49" charset="-120"/>
            </a:endParaRPr>
          </a:p>
        </p:txBody>
      </p:sp>
      <p:sp>
        <p:nvSpPr>
          <p:cNvPr id="3" name="內容版面配置區 2"/>
          <p:cNvSpPr>
            <a:spLocks noGrp="1"/>
          </p:cNvSpPr>
          <p:nvPr>
            <p:ph idx="1"/>
          </p:nvPr>
        </p:nvSpPr>
        <p:spPr/>
        <p:txBody>
          <a:bodyPr>
            <a:normAutofit/>
          </a:bodyPr>
          <a:lstStyle/>
          <a:p>
            <a:r>
              <a:rPr lang="zh-TW" altLang="en-US" sz="3600" b="1" dirty="0" smtClean="0">
                <a:latin typeface="Blackletter686 BT" panose="03040802020608040804" pitchFamily="66" charset="0"/>
                <a:ea typeface="文鼎古印體" panose="02010609010101010101" pitchFamily="49" charset="-120"/>
              </a:rPr>
              <a:t>透過</a:t>
            </a:r>
            <a:r>
              <a:rPr lang="zh-TW" altLang="en-US" sz="3600" b="1" dirty="0">
                <a:latin typeface="Blackletter686 BT" panose="03040802020608040804" pitchFamily="66" charset="0"/>
                <a:ea typeface="文鼎古印體" panose="02010609010101010101" pitchFamily="49" charset="-120"/>
              </a:rPr>
              <a:t>這次的專題研習</a:t>
            </a:r>
            <a:r>
              <a:rPr lang="zh-TW" altLang="en-US" sz="3600" b="1" dirty="0" smtClean="0">
                <a:latin typeface="Blackletter686 BT" panose="03040802020608040804" pitchFamily="66" charset="0"/>
                <a:ea typeface="文鼎古印體" panose="02010609010101010101" pitchFamily="49" charset="-120"/>
              </a:rPr>
              <a:t>，使我進一步</a:t>
            </a:r>
            <a:r>
              <a:rPr lang="zh-HK" altLang="en-US" sz="3600" b="1" dirty="0" smtClean="0">
                <a:latin typeface="Blackletter686 BT" panose="03040802020608040804" pitchFamily="66" charset="0"/>
                <a:ea typeface="文鼎古印體" panose="02010609010101010101" pitchFamily="49" charset="-120"/>
              </a:rPr>
              <a:t>認識</a:t>
            </a:r>
            <a:r>
              <a:rPr lang="zh-TW" altLang="en-US" sz="3600" b="1" dirty="0" smtClean="0">
                <a:latin typeface="Blackletter686 BT" panose="03040802020608040804" pitchFamily="66" charset="0"/>
                <a:ea typeface="文鼎古印體" panose="02010609010101010101" pitchFamily="49" charset="-120"/>
              </a:rPr>
              <a:t>了</a:t>
            </a:r>
            <a:r>
              <a:rPr lang="zh-HK" altLang="en-US" sz="3600" b="1" dirty="0" smtClean="0">
                <a:latin typeface="Blackletter686 BT" panose="03040802020608040804" pitchFamily="66" charset="0"/>
                <a:ea typeface="文鼎古印體" panose="02010609010101010101" pitchFamily="49" charset="-120"/>
              </a:rPr>
              <a:t>更</a:t>
            </a:r>
            <a:r>
              <a:rPr lang="zh-HK" altLang="en-US" sz="3600" b="1" dirty="0">
                <a:latin typeface="Blackletter686 BT" panose="03040802020608040804" pitchFamily="66" charset="0"/>
                <a:ea typeface="文鼎古印體" panose="02010609010101010101" pitchFamily="49" charset="-120"/>
              </a:rPr>
              <a:t>多有關香港街頭特色小食的歷史和文化</a:t>
            </a:r>
            <a:r>
              <a:rPr lang="zh-HK" altLang="en-US" sz="3600" b="1" dirty="0" smtClean="0">
                <a:latin typeface="Blackletter686 BT" panose="03040802020608040804" pitchFamily="66" charset="0"/>
                <a:ea typeface="文鼎古印體" panose="02010609010101010101" pitchFamily="49" charset="-120"/>
              </a:rPr>
              <a:t>。</a:t>
            </a:r>
            <a:r>
              <a:rPr lang="zh-TW" altLang="en-US" sz="3600" b="1" dirty="0" smtClean="0">
                <a:latin typeface="Blackletter686 BT" panose="03040802020608040804" pitchFamily="66" charset="0"/>
                <a:ea typeface="文鼎古印體" panose="02010609010101010101" pitchFamily="49" charset="-120"/>
              </a:rPr>
              <a:t>也讓我提升了不少的電腦應用知識，學會了資料的整理。</a:t>
            </a:r>
            <a:endParaRPr lang="en-US" altLang="zh-TW" sz="3600" b="1" dirty="0" smtClean="0">
              <a:latin typeface="Blackletter686 BT" panose="03040802020608040804" pitchFamily="66" charset="0"/>
              <a:ea typeface="文鼎古印體" panose="02010609010101010101" pitchFamily="49" charset="-120"/>
            </a:endParaRPr>
          </a:p>
          <a:p>
            <a:r>
              <a:rPr lang="zh-TW" altLang="en-US" sz="3600" b="1" dirty="0" smtClean="0">
                <a:latin typeface="Blackletter686 BT" panose="03040802020608040804" pitchFamily="66" charset="0"/>
                <a:ea typeface="文鼎古印體" panose="02010609010101010101" pitchFamily="49" charset="-120"/>
              </a:rPr>
              <a:t>希望</a:t>
            </a:r>
            <a:r>
              <a:rPr lang="zh-HK" altLang="en-US" sz="3600" b="1" dirty="0" smtClean="0">
                <a:latin typeface="Blackletter686 BT" panose="03040802020608040804" pitchFamily="66" charset="0"/>
                <a:ea typeface="文鼎古印體" panose="02010609010101010101" pitchFamily="49" charset="-120"/>
              </a:rPr>
              <a:t>香港特色</a:t>
            </a:r>
            <a:r>
              <a:rPr lang="zh-HK" altLang="en-US" sz="3600" b="1" dirty="0">
                <a:latin typeface="Blackletter686 BT" panose="03040802020608040804" pitchFamily="66" charset="0"/>
                <a:ea typeface="文鼎古印體" panose="02010609010101010101" pitchFamily="49" charset="-120"/>
              </a:rPr>
              <a:t>小</a:t>
            </a:r>
            <a:r>
              <a:rPr lang="zh-HK" altLang="en-US" sz="3600" b="1" dirty="0" smtClean="0">
                <a:latin typeface="Blackletter686 BT" panose="03040802020608040804" pitchFamily="66" charset="0"/>
                <a:ea typeface="文鼎古印體" panose="02010609010101010101" pitchFamily="49" charset="-120"/>
              </a:rPr>
              <a:t>食</a:t>
            </a:r>
            <a:r>
              <a:rPr lang="zh-TW" altLang="en-US" sz="3600" b="1" dirty="0" smtClean="0">
                <a:latin typeface="Blackletter686 BT" panose="03040802020608040804" pitchFamily="66" charset="0"/>
                <a:ea typeface="文鼎古印體" panose="02010609010101010101" pitchFamily="49" charset="-120"/>
              </a:rPr>
              <a:t>能夠繼續發展下去，也讓香港精神一代傳一代。</a:t>
            </a:r>
            <a:endParaRPr lang="en-US" altLang="zh-HK" sz="3600" b="1" dirty="0">
              <a:latin typeface="Blackletter686 BT" panose="03040802020608040804" pitchFamily="66" charset="0"/>
              <a:ea typeface="文鼎古印體" panose="02010609010101010101" pitchFamily="49" charset="-120"/>
            </a:endParaRPr>
          </a:p>
          <a:p>
            <a:endParaRPr lang="zh-HK" altLang="en-US" sz="3600" dirty="0"/>
          </a:p>
        </p:txBody>
      </p:sp>
    </p:spTree>
    <p:extLst>
      <p:ext uri="{BB962C8B-B14F-4D97-AF65-F5344CB8AC3E}">
        <p14:creationId xmlns:p14="http://schemas.microsoft.com/office/powerpoint/2010/main" val="4198784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500" y="609601"/>
            <a:ext cx="10696056" cy="880822"/>
          </a:xfrm>
        </p:spPr>
        <p:txBody>
          <a:bodyPr/>
          <a:lstStyle/>
          <a:p>
            <a:r>
              <a:rPr lang="zh-HK" altLang="en-US" dirty="0">
                <a:solidFill>
                  <a:srgbClr val="FF0000"/>
                </a:solidFill>
              </a:rPr>
              <a:t>資料來源</a:t>
            </a:r>
          </a:p>
        </p:txBody>
      </p:sp>
      <p:sp>
        <p:nvSpPr>
          <p:cNvPr id="3" name="內容版面配置區 2"/>
          <p:cNvSpPr>
            <a:spLocks noGrp="1"/>
          </p:cNvSpPr>
          <p:nvPr>
            <p:ph idx="1"/>
          </p:nvPr>
        </p:nvSpPr>
        <p:spPr>
          <a:xfrm>
            <a:off x="771291" y="1490423"/>
            <a:ext cx="10353762" cy="4435364"/>
          </a:xfrm>
        </p:spPr>
        <p:txBody>
          <a:bodyPr>
            <a:normAutofit fontScale="92500" lnSpcReduction="20000"/>
          </a:bodyPr>
          <a:lstStyle/>
          <a:p>
            <a:r>
              <a:rPr lang="zh-TW" altLang="en-US" dirty="0" smtClean="0">
                <a:solidFill>
                  <a:srgbClr val="FF0000"/>
                </a:solidFill>
                <a:ea typeface="文鼎古印體" panose="02010609010101010101" pitchFamily="49" charset="-120"/>
              </a:rPr>
              <a:t>維基百科</a:t>
            </a:r>
            <a:r>
              <a:rPr lang="zh-TW" altLang="en-US" dirty="0">
                <a:solidFill>
                  <a:srgbClr val="FF0000"/>
                </a:solidFill>
                <a:ea typeface="文鼎古印體" panose="02010609010101010101" pitchFamily="49" charset="-120"/>
              </a:rPr>
              <a:t> </a:t>
            </a:r>
            <a:r>
              <a:rPr lang="zh-TW" altLang="en-US" dirty="0" smtClean="0">
                <a:solidFill>
                  <a:srgbClr val="FF0000"/>
                </a:solidFill>
                <a:ea typeface="文鼎古印體" panose="02010609010101010101" pitchFamily="49" charset="-120"/>
              </a:rPr>
              <a:t> 之</a:t>
            </a:r>
            <a:r>
              <a:rPr lang="zh-TW" altLang="en-US" dirty="0">
                <a:solidFill>
                  <a:srgbClr val="FF0000"/>
                </a:solidFill>
                <a:ea typeface="文鼎古印體" panose="02010609010101010101" pitchFamily="49" charset="-120"/>
              </a:rPr>
              <a:t> </a:t>
            </a:r>
            <a:r>
              <a:rPr lang="zh-TW" altLang="en-US" dirty="0" smtClean="0">
                <a:solidFill>
                  <a:srgbClr val="FF0000"/>
                </a:solidFill>
                <a:ea typeface="文鼎古印體" panose="02010609010101010101" pitchFamily="49" charset="-120"/>
              </a:rPr>
              <a:t>香港小吃</a:t>
            </a:r>
            <a:endParaRPr lang="en-US" altLang="zh-TW" dirty="0" smtClean="0">
              <a:solidFill>
                <a:srgbClr val="FF0000"/>
              </a:solidFill>
              <a:ea typeface="文鼎古印體" panose="02010609010101010101" pitchFamily="49" charset="-120"/>
              <a:hlinkClick r:id="rId2"/>
            </a:endParaRPr>
          </a:p>
          <a:p>
            <a:r>
              <a:rPr lang="en-US" altLang="zh-TW" dirty="0" smtClean="0">
                <a:solidFill>
                  <a:srgbClr val="FF0000"/>
                </a:solidFill>
                <a:ea typeface="文鼎古印體" panose="02010609010101010101" pitchFamily="49" charset="-120"/>
                <a:hlinkClick r:id="rId2"/>
              </a:rPr>
              <a:t>http</a:t>
            </a:r>
            <a:r>
              <a:rPr lang="en-US" altLang="zh-TW" dirty="0">
                <a:solidFill>
                  <a:srgbClr val="FF0000"/>
                </a:solidFill>
                <a:ea typeface="文鼎古印體" panose="02010609010101010101" pitchFamily="49" charset="-120"/>
                <a:hlinkClick r:id="rId2"/>
              </a:rPr>
              <a:t>://zh.wikipedia.org/wiki/%E9%9B%9E%E8%9B%8B%E4%BB%94</a:t>
            </a:r>
            <a:endParaRPr lang="en-US" altLang="zh-TW" dirty="0" smtClean="0">
              <a:solidFill>
                <a:srgbClr val="FF0000"/>
              </a:solidFill>
              <a:ea typeface="文鼎古印體" panose="02010609010101010101" pitchFamily="49" charset="-120"/>
              <a:hlinkClick r:id="rId2"/>
            </a:endParaRPr>
          </a:p>
          <a:p>
            <a:r>
              <a:rPr lang="zh-TW" altLang="en-US" dirty="0" smtClean="0">
                <a:solidFill>
                  <a:srgbClr val="FF0000"/>
                </a:solidFill>
                <a:ea typeface="文鼎古印體" panose="02010609010101010101" pitchFamily="49" charset="-120"/>
              </a:rPr>
              <a:t>香港旅遊發展局</a:t>
            </a:r>
            <a:r>
              <a:rPr lang="en-US" altLang="zh-TW" dirty="0" smtClean="0">
                <a:solidFill>
                  <a:srgbClr val="FF0000"/>
                </a:solidFill>
                <a:ea typeface="文鼎古印體" panose="02010609010101010101" pitchFamily="49" charset="-120"/>
              </a:rPr>
              <a:t>----</a:t>
            </a:r>
            <a:r>
              <a:rPr lang="zh-TW" altLang="en-US" dirty="0" smtClean="0">
                <a:solidFill>
                  <a:srgbClr val="FF0000"/>
                </a:solidFill>
                <a:ea typeface="文鼎古印體" panose="02010609010101010101" pitchFamily="49" charset="-120"/>
              </a:rPr>
              <a:t>香港道地小吃</a:t>
            </a:r>
            <a:endParaRPr lang="en-US" altLang="zh-HK" dirty="0" smtClean="0">
              <a:solidFill>
                <a:srgbClr val="FF0000"/>
              </a:solidFill>
              <a:ea typeface="文鼎古印體" panose="02010609010101010101" pitchFamily="49" charset="-120"/>
            </a:endParaRPr>
          </a:p>
          <a:p>
            <a:r>
              <a:rPr lang="en-US" altLang="zh-HK" dirty="0" smtClean="0">
                <a:solidFill>
                  <a:srgbClr val="FF0000"/>
                </a:solidFill>
                <a:hlinkClick r:id="rId3"/>
              </a:rPr>
              <a:t>http</a:t>
            </a:r>
            <a:r>
              <a:rPr lang="en-US" altLang="zh-HK" dirty="0">
                <a:solidFill>
                  <a:srgbClr val="FF0000"/>
                </a:solidFill>
                <a:hlinkClick r:id="rId3"/>
              </a:rPr>
              <a:t>://</a:t>
            </a:r>
            <a:r>
              <a:rPr lang="en-US" altLang="zh-HK" dirty="0" smtClean="0">
                <a:solidFill>
                  <a:srgbClr val="FF0000"/>
                </a:solidFill>
                <a:hlinkClick r:id="rId3"/>
              </a:rPr>
              <a:t>www.discoverhongkong.com/tc/dine-drink/what-to-eat/local-flavours/local-snacks.jsp</a:t>
            </a:r>
            <a:endParaRPr lang="en-US" altLang="zh-HK" dirty="0" smtClean="0">
              <a:solidFill>
                <a:srgbClr val="FF0000"/>
              </a:solidFill>
            </a:endParaRPr>
          </a:p>
          <a:p>
            <a:r>
              <a:rPr lang="zh-TW" altLang="en-US" dirty="0" smtClean="0">
                <a:solidFill>
                  <a:srgbClr val="FF0000"/>
                </a:solidFill>
                <a:ea typeface="文鼎古印體" panose="02010609010101010101" pitchFamily="49" charset="-120"/>
              </a:rPr>
              <a:t>蘋果日報</a:t>
            </a:r>
            <a:endParaRPr lang="en-US" altLang="zh-HK" dirty="0" smtClean="0">
              <a:solidFill>
                <a:srgbClr val="FF0000"/>
              </a:solidFill>
              <a:ea typeface="文鼎古印體" panose="02010609010101010101" pitchFamily="49" charset="-120"/>
            </a:endParaRPr>
          </a:p>
          <a:p>
            <a:r>
              <a:rPr lang="en-US" altLang="zh-HK" dirty="0" smtClean="0">
                <a:solidFill>
                  <a:srgbClr val="FF0000"/>
                </a:solidFill>
                <a:hlinkClick r:id="rId4"/>
              </a:rPr>
              <a:t>http</a:t>
            </a:r>
            <a:r>
              <a:rPr lang="en-US" altLang="zh-HK" dirty="0">
                <a:solidFill>
                  <a:srgbClr val="FF0000"/>
                </a:solidFill>
                <a:hlinkClick r:id="rId4"/>
              </a:rPr>
              <a:t>://</a:t>
            </a:r>
            <a:r>
              <a:rPr lang="en-US" altLang="zh-HK" dirty="0" smtClean="0">
                <a:solidFill>
                  <a:srgbClr val="FF0000"/>
                </a:solidFill>
                <a:hlinkClick r:id="rId4"/>
              </a:rPr>
              <a:t>hk.apple.nextmedia.com/news/art/20130429/18243794</a:t>
            </a:r>
            <a:endParaRPr lang="en-US" altLang="zh-HK" dirty="0" smtClean="0">
              <a:solidFill>
                <a:srgbClr val="FF0000"/>
              </a:solidFill>
            </a:endParaRPr>
          </a:p>
          <a:p>
            <a:r>
              <a:rPr lang="zh-TW" altLang="en-US" dirty="0" smtClean="0">
                <a:solidFill>
                  <a:srgbClr val="FF0000"/>
                </a:solidFill>
                <a:ea typeface="文鼎古印體" panose="02010609010101010101" pitchFamily="49" charset="-120"/>
              </a:rPr>
              <a:t>新華網</a:t>
            </a:r>
            <a:endParaRPr lang="en-US" altLang="zh-TW" dirty="0" smtClean="0">
              <a:solidFill>
                <a:srgbClr val="FF0000"/>
              </a:solidFill>
              <a:ea typeface="文鼎古印體" panose="02010609010101010101" pitchFamily="49" charset="-120"/>
            </a:endParaRPr>
          </a:p>
          <a:p>
            <a:r>
              <a:rPr lang="en-US" altLang="zh-HK" dirty="0" smtClean="0">
                <a:solidFill>
                  <a:srgbClr val="FF0000"/>
                </a:solidFill>
                <a:hlinkClick r:id="rId5"/>
              </a:rPr>
              <a:t>http</a:t>
            </a:r>
            <a:r>
              <a:rPr lang="en-US" altLang="zh-HK" dirty="0">
                <a:solidFill>
                  <a:srgbClr val="FF0000"/>
                </a:solidFill>
                <a:hlinkClick r:id="rId5"/>
              </a:rPr>
              <a:t>://</a:t>
            </a:r>
            <a:r>
              <a:rPr lang="en-US" altLang="zh-HK" dirty="0" smtClean="0">
                <a:solidFill>
                  <a:srgbClr val="FF0000"/>
                </a:solidFill>
                <a:hlinkClick r:id="rId5"/>
              </a:rPr>
              <a:t>news.xinhuanet.com/gangao/2014-11/12/c_127177543.htm</a:t>
            </a:r>
            <a:endParaRPr lang="en-US" altLang="zh-HK" dirty="0" smtClean="0">
              <a:solidFill>
                <a:srgbClr val="FF0000"/>
              </a:solidFill>
            </a:endParaRPr>
          </a:p>
          <a:p>
            <a:r>
              <a:rPr lang="zh-TW" altLang="en-US" dirty="0" smtClean="0">
                <a:solidFill>
                  <a:srgbClr val="FF0000"/>
                </a:solidFill>
                <a:ea typeface="文鼎古印體" panose="02010609010101010101" pitchFamily="49" charset="-120"/>
              </a:rPr>
              <a:t>文化研究</a:t>
            </a:r>
            <a:r>
              <a:rPr lang="en-US" altLang="zh-TW" dirty="0" smtClean="0">
                <a:solidFill>
                  <a:srgbClr val="FF0000"/>
                </a:solidFill>
                <a:ea typeface="文鼎古印體" panose="02010609010101010101" pitchFamily="49" charset="-120"/>
              </a:rPr>
              <a:t>@</a:t>
            </a:r>
            <a:r>
              <a:rPr lang="zh-TW" altLang="en-US" dirty="0" smtClean="0">
                <a:solidFill>
                  <a:srgbClr val="FF0000"/>
                </a:solidFill>
                <a:ea typeface="文鼎古印體" panose="02010609010101010101" pitchFamily="49" charset="-120"/>
              </a:rPr>
              <a:t>嶺南</a:t>
            </a:r>
            <a:endParaRPr lang="en-US" altLang="zh-HK" dirty="0">
              <a:solidFill>
                <a:srgbClr val="FF0000"/>
              </a:solidFill>
              <a:ea typeface="文鼎古印體" panose="02010609010101010101" pitchFamily="49" charset="-120"/>
            </a:endParaRPr>
          </a:p>
          <a:p>
            <a:r>
              <a:rPr lang="en-US" altLang="zh-HK" dirty="0">
                <a:solidFill>
                  <a:srgbClr val="FF0000"/>
                </a:solidFill>
              </a:rPr>
              <a:t>http://www.ln.edu.hk/mcsln/7th_issue/feature_04.shtml</a:t>
            </a:r>
            <a:endParaRPr lang="en-US" altLang="zh-HK" dirty="0" smtClean="0">
              <a:solidFill>
                <a:srgbClr val="FF0000"/>
              </a:solidFill>
            </a:endParaRPr>
          </a:p>
          <a:p>
            <a:endParaRPr lang="zh-HK" altLang="en-US" dirty="0">
              <a:solidFill>
                <a:srgbClr val="FF0000"/>
              </a:solidFill>
            </a:endParaRPr>
          </a:p>
        </p:txBody>
      </p:sp>
    </p:spTree>
    <p:extLst>
      <p:ext uri="{BB962C8B-B14F-4D97-AF65-F5344CB8AC3E}">
        <p14:creationId xmlns:p14="http://schemas.microsoft.com/office/powerpoint/2010/main" val="8086670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9188" y="118327"/>
            <a:ext cx="10353761" cy="1326321"/>
          </a:xfrm>
        </p:spPr>
        <p:txBody>
          <a:bodyPr>
            <a:normAutofit/>
          </a:bodyPr>
          <a:lstStyle/>
          <a:p>
            <a:pPr algn="l"/>
            <a:r>
              <a:rPr lang="zh-HK" altLang="en-US" sz="4400" dirty="0">
                <a:solidFill>
                  <a:srgbClr val="FF0000"/>
                </a:solidFill>
                <a:ea typeface="文鼎粗行楷" panose="02010609010101010101" pitchFamily="49" charset="-120"/>
              </a:rPr>
              <a:t>目錄</a:t>
            </a:r>
          </a:p>
        </p:txBody>
      </p:sp>
      <p:sp>
        <p:nvSpPr>
          <p:cNvPr id="3" name="內容版面配置區 2"/>
          <p:cNvSpPr>
            <a:spLocks noGrp="1"/>
          </p:cNvSpPr>
          <p:nvPr>
            <p:ph idx="1"/>
          </p:nvPr>
        </p:nvSpPr>
        <p:spPr>
          <a:xfrm>
            <a:off x="959207" y="1444648"/>
            <a:ext cx="10413742" cy="4625126"/>
          </a:xfrm>
        </p:spPr>
        <p:txBody>
          <a:bodyPr>
            <a:noAutofit/>
          </a:bodyPr>
          <a:lstStyle/>
          <a:p>
            <a:pPr marL="0" indent="0">
              <a:buNone/>
            </a:pPr>
            <a:r>
              <a:rPr lang="zh-TW" altLang="en-US" sz="2800" dirty="0" smtClean="0">
                <a:solidFill>
                  <a:schemeClr val="accent1">
                    <a:lumMod val="20000"/>
                    <a:lumOff val="80000"/>
                  </a:schemeClr>
                </a:solidFill>
                <a:ea typeface="文鼎粗行楷" panose="02010609010101010101" pitchFamily="49" charset="-120"/>
              </a:rPr>
              <a:t>剪報：</a:t>
            </a:r>
            <a:r>
              <a:rPr lang="zh-TW" altLang="en-US" sz="2800" dirty="0" smtClean="0">
                <a:solidFill>
                  <a:schemeClr val="accent6">
                    <a:lumMod val="20000"/>
                    <a:lumOff val="80000"/>
                  </a:schemeClr>
                </a:solidFill>
                <a:ea typeface="文鼎粗行楷" panose="02010609010101010101" pitchFamily="49" charset="-120"/>
              </a:rPr>
              <a:t>港</a:t>
            </a:r>
            <a:r>
              <a:rPr lang="zh-TW" altLang="en-US" sz="2800" dirty="0">
                <a:solidFill>
                  <a:schemeClr val="accent6">
                    <a:lumMod val="20000"/>
                    <a:lumOff val="80000"/>
                  </a:schemeClr>
                </a:solidFill>
                <a:ea typeface="文鼎粗行楷" panose="02010609010101010101" pitchFamily="49" charset="-120"/>
              </a:rPr>
              <a:t>街頭小食　全球最惹味</a:t>
            </a:r>
            <a:r>
              <a:rPr lang="en-US" altLang="zh-HK" sz="2800" dirty="0" smtClean="0">
                <a:solidFill>
                  <a:schemeClr val="accent1">
                    <a:lumMod val="20000"/>
                    <a:lumOff val="80000"/>
                  </a:schemeClr>
                </a:solidFill>
                <a:ea typeface="文鼎粗行楷" panose="02010609010101010101" pitchFamily="49" charset="-120"/>
              </a:rPr>
              <a:t>……………………………….p.3</a:t>
            </a:r>
          </a:p>
          <a:p>
            <a:pPr marL="0" indent="0">
              <a:buNone/>
            </a:pPr>
            <a:r>
              <a:rPr lang="zh-HK" altLang="en-US" sz="2800" dirty="0" smtClean="0">
                <a:solidFill>
                  <a:schemeClr val="accent1">
                    <a:lumMod val="20000"/>
                    <a:lumOff val="80000"/>
                  </a:schemeClr>
                </a:solidFill>
                <a:ea typeface="文鼎粗行楷" panose="02010609010101010101" pitchFamily="49" charset="-120"/>
              </a:rPr>
              <a:t>引言</a:t>
            </a:r>
            <a:r>
              <a:rPr lang="en-US" altLang="zh-HK" sz="2800" dirty="0" smtClean="0">
                <a:solidFill>
                  <a:schemeClr val="accent1">
                    <a:lumMod val="20000"/>
                    <a:lumOff val="80000"/>
                  </a:schemeClr>
                </a:solidFill>
                <a:ea typeface="文鼎粗行楷" panose="02010609010101010101" pitchFamily="49" charset="-120"/>
              </a:rPr>
              <a:t>………………………………………………………….p.4</a:t>
            </a:r>
          </a:p>
          <a:p>
            <a:pPr marL="0" indent="0">
              <a:buNone/>
            </a:pPr>
            <a:r>
              <a:rPr lang="zh-TW" altLang="en-US" sz="2800" dirty="0">
                <a:solidFill>
                  <a:schemeClr val="accent1">
                    <a:lumMod val="20000"/>
                    <a:lumOff val="80000"/>
                  </a:schemeClr>
                </a:solidFill>
                <a:ea typeface="文鼎粗行楷" panose="02010609010101010101" pitchFamily="49" charset="-120"/>
              </a:rPr>
              <a:t>香港特色街頭小食</a:t>
            </a:r>
            <a:r>
              <a:rPr lang="zh-TW" altLang="en-US" sz="2800" dirty="0" smtClean="0">
                <a:solidFill>
                  <a:schemeClr val="accent1">
                    <a:lumMod val="20000"/>
                    <a:lumOff val="80000"/>
                  </a:schemeClr>
                </a:solidFill>
                <a:ea typeface="文鼎粗行楷" panose="02010609010101010101" pitchFamily="49" charset="-120"/>
              </a:rPr>
              <a:t>歷史</a:t>
            </a:r>
            <a:r>
              <a:rPr lang="en-US" altLang="zh-TW" sz="2800" dirty="0" smtClean="0">
                <a:solidFill>
                  <a:schemeClr val="accent1">
                    <a:lumMod val="20000"/>
                    <a:lumOff val="80000"/>
                  </a:schemeClr>
                </a:solidFill>
                <a:ea typeface="文鼎粗行楷" panose="02010609010101010101" pitchFamily="49" charset="-120"/>
              </a:rPr>
              <a:t>……………………………………….p.5</a:t>
            </a:r>
          </a:p>
          <a:p>
            <a:pPr marL="0" indent="0">
              <a:buNone/>
            </a:pPr>
            <a:r>
              <a:rPr lang="zh-TW" altLang="en-US" sz="2800" dirty="0">
                <a:solidFill>
                  <a:schemeClr val="accent1">
                    <a:lumMod val="20000"/>
                    <a:lumOff val="80000"/>
                  </a:schemeClr>
                </a:solidFill>
                <a:ea typeface="文鼎粗行楷" panose="02010609010101010101" pitchFamily="49" charset="-120"/>
              </a:rPr>
              <a:t>香港特色街頭小</a:t>
            </a:r>
            <a:r>
              <a:rPr lang="zh-TW" altLang="en-US" sz="2800" dirty="0" smtClean="0">
                <a:solidFill>
                  <a:schemeClr val="accent1">
                    <a:lumMod val="20000"/>
                    <a:lumOff val="80000"/>
                  </a:schemeClr>
                </a:solidFill>
                <a:ea typeface="文鼎粗行楷" panose="02010609010101010101" pitchFamily="49" charset="-120"/>
              </a:rPr>
              <a:t>食和香港文化</a:t>
            </a:r>
            <a:r>
              <a:rPr lang="en-US" altLang="zh-TW" sz="2800" dirty="0" smtClean="0">
                <a:solidFill>
                  <a:schemeClr val="accent1">
                    <a:lumMod val="20000"/>
                    <a:lumOff val="80000"/>
                  </a:schemeClr>
                </a:solidFill>
                <a:ea typeface="文鼎粗行楷" panose="02010609010101010101" pitchFamily="49" charset="-120"/>
              </a:rPr>
              <a:t>……………………………….p.5-13</a:t>
            </a:r>
            <a:endParaRPr lang="en-US" altLang="zh-TW" sz="2800" dirty="0">
              <a:solidFill>
                <a:schemeClr val="accent1">
                  <a:lumMod val="20000"/>
                  <a:lumOff val="80000"/>
                </a:schemeClr>
              </a:solidFill>
              <a:ea typeface="文鼎粗行楷" panose="02010609010101010101" pitchFamily="49" charset="-120"/>
            </a:endParaRPr>
          </a:p>
          <a:p>
            <a:pPr marL="0" indent="0">
              <a:buNone/>
            </a:pPr>
            <a:r>
              <a:rPr lang="zh-HK" altLang="en-US" sz="2800" dirty="0" smtClean="0">
                <a:solidFill>
                  <a:schemeClr val="accent1">
                    <a:lumMod val="20000"/>
                    <a:lumOff val="80000"/>
                  </a:schemeClr>
                </a:solidFill>
                <a:ea typeface="文鼎粗行楷" panose="02010609010101010101" pitchFamily="49" charset="-120"/>
              </a:rPr>
              <a:t>問卷調查</a:t>
            </a:r>
            <a:r>
              <a:rPr lang="en-US" altLang="zh-HK" sz="2800" dirty="0" smtClean="0">
                <a:solidFill>
                  <a:schemeClr val="accent1">
                    <a:lumMod val="20000"/>
                    <a:lumOff val="80000"/>
                  </a:schemeClr>
                </a:solidFill>
                <a:ea typeface="文鼎粗行楷" panose="02010609010101010101" pitchFamily="49" charset="-120"/>
              </a:rPr>
              <a:t>…………………………………………………….p.1</a:t>
            </a:r>
            <a:r>
              <a:rPr lang="en-US" altLang="zh-TW" sz="2800" dirty="0" smtClean="0">
                <a:solidFill>
                  <a:schemeClr val="accent1">
                    <a:lumMod val="20000"/>
                    <a:lumOff val="80000"/>
                  </a:schemeClr>
                </a:solidFill>
                <a:ea typeface="文鼎粗行楷" panose="02010609010101010101" pitchFamily="49" charset="-120"/>
              </a:rPr>
              <a:t>4</a:t>
            </a:r>
            <a:r>
              <a:rPr lang="en-US" altLang="zh-HK" sz="2800" dirty="0" smtClean="0">
                <a:solidFill>
                  <a:schemeClr val="accent1">
                    <a:lumMod val="20000"/>
                    <a:lumOff val="80000"/>
                  </a:schemeClr>
                </a:solidFill>
                <a:ea typeface="文鼎粗行楷" panose="02010609010101010101" pitchFamily="49" charset="-120"/>
              </a:rPr>
              <a:t>-1</a:t>
            </a:r>
            <a:r>
              <a:rPr lang="en-US" altLang="zh-TW" sz="2800" dirty="0" smtClean="0">
                <a:solidFill>
                  <a:schemeClr val="accent1">
                    <a:lumMod val="20000"/>
                    <a:lumOff val="80000"/>
                  </a:schemeClr>
                </a:solidFill>
                <a:ea typeface="文鼎粗行楷" panose="02010609010101010101" pitchFamily="49" charset="-120"/>
              </a:rPr>
              <a:t>8</a:t>
            </a:r>
            <a:endParaRPr lang="en-US" altLang="zh-HK" sz="2800" dirty="0" smtClean="0">
              <a:solidFill>
                <a:schemeClr val="accent1">
                  <a:lumMod val="20000"/>
                  <a:lumOff val="80000"/>
                </a:schemeClr>
              </a:solidFill>
              <a:ea typeface="文鼎粗行楷" panose="02010609010101010101" pitchFamily="49" charset="-120"/>
            </a:endParaRPr>
          </a:p>
          <a:p>
            <a:pPr marL="0" indent="0">
              <a:buNone/>
            </a:pPr>
            <a:r>
              <a:rPr lang="zh-TW" altLang="en-US" sz="2800" dirty="0" smtClean="0">
                <a:solidFill>
                  <a:schemeClr val="accent1">
                    <a:lumMod val="20000"/>
                    <a:lumOff val="80000"/>
                  </a:schemeClr>
                </a:solidFill>
                <a:ea typeface="文鼎粗行楷" panose="02010609010101010101" pitchFamily="49" charset="-120"/>
              </a:rPr>
              <a:t>總結</a:t>
            </a:r>
            <a:r>
              <a:rPr lang="en-US" altLang="zh-TW" sz="2800" dirty="0" smtClean="0">
                <a:solidFill>
                  <a:schemeClr val="accent1">
                    <a:lumMod val="20000"/>
                    <a:lumOff val="80000"/>
                  </a:schemeClr>
                </a:solidFill>
                <a:ea typeface="文鼎粗行楷" panose="02010609010101010101" pitchFamily="49" charset="-120"/>
              </a:rPr>
              <a:t>…………………………………….p.19</a:t>
            </a:r>
          </a:p>
          <a:p>
            <a:pPr marL="0" indent="0">
              <a:buNone/>
            </a:pPr>
            <a:r>
              <a:rPr lang="zh-HK" altLang="en-US" sz="2800" dirty="0">
                <a:solidFill>
                  <a:schemeClr val="accent1">
                    <a:lumMod val="20000"/>
                    <a:lumOff val="80000"/>
                  </a:schemeClr>
                </a:solidFill>
                <a:ea typeface="文鼎粗行楷" panose="02010609010101010101" pitchFamily="49" charset="-120"/>
              </a:rPr>
              <a:t>資料</a:t>
            </a:r>
            <a:r>
              <a:rPr lang="zh-HK" altLang="en-US" sz="2800" dirty="0" smtClean="0">
                <a:solidFill>
                  <a:schemeClr val="accent1">
                    <a:lumMod val="20000"/>
                    <a:lumOff val="80000"/>
                  </a:schemeClr>
                </a:solidFill>
                <a:ea typeface="文鼎粗行楷" panose="02010609010101010101" pitchFamily="49" charset="-120"/>
              </a:rPr>
              <a:t>來源</a:t>
            </a:r>
            <a:r>
              <a:rPr lang="en-US" altLang="zh-HK" sz="2800" dirty="0" smtClean="0">
                <a:solidFill>
                  <a:schemeClr val="accent1">
                    <a:lumMod val="20000"/>
                    <a:lumOff val="80000"/>
                  </a:schemeClr>
                </a:solidFill>
                <a:ea typeface="文鼎粗行楷" panose="02010609010101010101" pitchFamily="49" charset="-120"/>
              </a:rPr>
              <a:t>…………………………………………………….p.</a:t>
            </a:r>
            <a:r>
              <a:rPr lang="en-US" altLang="zh-TW" sz="2800" dirty="0" smtClean="0">
                <a:solidFill>
                  <a:schemeClr val="accent1">
                    <a:lumMod val="20000"/>
                    <a:lumOff val="80000"/>
                  </a:schemeClr>
                </a:solidFill>
                <a:ea typeface="文鼎粗行楷" panose="02010609010101010101" pitchFamily="49" charset="-120"/>
              </a:rPr>
              <a:t>20</a:t>
            </a:r>
            <a:endParaRPr lang="en-US" altLang="zh-HK" sz="2800" dirty="0" smtClean="0">
              <a:solidFill>
                <a:schemeClr val="accent1">
                  <a:lumMod val="20000"/>
                  <a:lumOff val="80000"/>
                </a:schemeClr>
              </a:solidFill>
              <a:ea typeface="文鼎粗行楷" panose="02010609010101010101" pitchFamily="49" charset="-120"/>
            </a:endParaRPr>
          </a:p>
          <a:p>
            <a:pPr marL="0" indent="0">
              <a:buNone/>
            </a:pPr>
            <a:endParaRPr lang="en-US" altLang="zh-HK" sz="2800" dirty="0">
              <a:solidFill>
                <a:schemeClr val="accent1">
                  <a:lumMod val="20000"/>
                  <a:lumOff val="80000"/>
                </a:schemeClr>
              </a:solidFill>
              <a:ea typeface="文鼎粗行楷" panose="02010609010101010101" pitchFamily="49" charset="-120"/>
            </a:endParaRPr>
          </a:p>
          <a:p>
            <a:pPr marL="0" indent="0">
              <a:buNone/>
            </a:pPr>
            <a:endParaRPr lang="en-US" altLang="zh-HK" sz="2800" dirty="0" smtClean="0">
              <a:solidFill>
                <a:schemeClr val="accent1">
                  <a:lumMod val="20000"/>
                  <a:lumOff val="80000"/>
                </a:schemeClr>
              </a:solidFill>
              <a:ea typeface="文鼎粗行楷" panose="02010609010101010101" pitchFamily="49" charset="-120"/>
            </a:endParaRPr>
          </a:p>
          <a:p>
            <a:pPr marL="0" indent="0">
              <a:buNone/>
            </a:pPr>
            <a:endParaRPr lang="zh-HK" altLang="en-US" sz="2800" dirty="0">
              <a:solidFill>
                <a:srgbClr val="FF0000"/>
              </a:solidFill>
              <a:ea typeface="文鼎粗行楷" panose="02010609010101010101" pitchFamily="49" charset="-120"/>
            </a:endParaRPr>
          </a:p>
        </p:txBody>
      </p:sp>
    </p:spTree>
    <p:extLst>
      <p:ext uri="{BB962C8B-B14F-4D97-AF65-F5344CB8AC3E}">
        <p14:creationId xmlns:p14="http://schemas.microsoft.com/office/powerpoint/2010/main" val="15701728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194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296" y="2100596"/>
            <a:ext cx="5169709" cy="4111534"/>
          </a:xfrm>
          <a:prstGeom prst="rect">
            <a:avLst/>
          </a:prstGeom>
        </p:spPr>
      </p:pic>
      <p:sp>
        <p:nvSpPr>
          <p:cNvPr id="2" name="標題 1"/>
          <p:cNvSpPr>
            <a:spLocks noGrp="1"/>
          </p:cNvSpPr>
          <p:nvPr>
            <p:ph type="title"/>
          </p:nvPr>
        </p:nvSpPr>
        <p:spPr>
          <a:xfrm>
            <a:off x="6090676" y="450877"/>
            <a:ext cx="5443462" cy="1326321"/>
          </a:xfrm>
        </p:spPr>
        <p:txBody>
          <a:bodyPr/>
          <a:lstStyle/>
          <a:p>
            <a:r>
              <a:rPr lang="zh-TW" altLang="en-US" dirty="0">
                <a:solidFill>
                  <a:schemeClr val="accent6">
                    <a:lumMod val="20000"/>
                    <a:lumOff val="80000"/>
                  </a:schemeClr>
                </a:solidFill>
              </a:rPr>
              <a:t>旅遊網選出</a:t>
            </a:r>
            <a:br>
              <a:rPr lang="zh-TW" altLang="en-US" dirty="0">
                <a:solidFill>
                  <a:schemeClr val="accent6">
                    <a:lumMod val="20000"/>
                    <a:lumOff val="80000"/>
                  </a:schemeClr>
                </a:solidFill>
              </a:rPr>
            </a:br>
            <a:r>
              <a:rPr lang="zh-TW" altLang="en-US" dirty="0" smtClean="0">
                <a:solidFill>
                  <a:schemeClr val="accent6">
                    <a:lumMod val="20000"/>
                    <a:lumOff val="80000"/>
                  </a:schemeClr>
                </a:solidFill>
              </a:rPr>
              <a:t>港</a:t>
            </a:r>
            <a:r>
              <a:rPr lang="zh-TW" altLang="en-US" dirty="0">
                <a:solidFill>
                  <a:schemeClr val="accent6">
                    <a:lumMod val="20000"/>
                    <a:lumOff val="80000"/>
                  </a:schemeClr>
                </a:solidFill>
              </a:rPr>
              <a:t>街頭小食　全球最惹味</a:t>
            </a:r>
            <a:endParaRPr lang="zh-HK" altLang="en-US" dirty="0">
              <a:solidFill>
                <a:schemeClr val="accent6">
                  <a:lumMod val="20000"/>
                  <a:lumOff val="80000"/>
                </a:schemeClr>
              </a:solidFill>
            </a:endParaRPr>
          </a:p>
        </p:txBody>
      </p:sp>
      <p:pic>
        <p:nvPicPr>
          <p:cNvPr id="4" name="圖片 3"/>
          <p:cNvPicPr>
            <a:picLocks noChangeAspect="1"/>
          </p:cNvPicPr>
          <p:nvPr/>
        </p:nvPicPr>
        <p:blipFill rotWithShape="1">
          <a:blip r:embed="rId4"/>
          <a:srcRect l="8325" t="8297" r="34431" b="8912"/>
          <a:stretch/>
        </p:blipFill>
        <p:spPr>
          <a:xfrm>
            <a:off x="300308" y="132010"/>
            <a:ext cx="5684855" cy="6577548"/>
          </a:xfrm>
          <a:prstGeom prst="rect">
            <a:avLst/>
          </a:prstGeom>
        </p:spPr>
      </p:pic>
      <p:sp>
        <p:nvSpPr>
          <p:cNvPr id="3" name="內容版面配置區 2"/>
          <p:cNvSpPr>
            <a:spLocks noGrp="1"/>
          </p:cNvSpPr>
          <p:nvPr>
            <p:ph idx="1"/>
          </p:nvPr>
        </p:nvSpPr>
        <p:spPr>
          <a:xfrm>
            <a:off x="3538847" y="6212130"/>
            <a:ext cx="8465741" cy="497428"/>
          </a:xfrm>
        </p:spPr>
        <p:txBody>
          <a:bodyPr>
            <a:normAutofit/>
          </a:bodyPr>
          <a:lstStyle/>
          <a:p>
            <a:r>
              <a:rPr lang="en-US" altLang="zh-HK" dirty="0">
                <a:solidFill>
                  <a:srgbClr val="FF0000"/>
                </a:solidFill>
              </a:rPr>
              <a:t>http://hk.apple.nextmedia.com/news/art/20130429/18243794</a:t>
            </a:r>
            <a:endParaRPr lang="zh-HK" altLang="en-US" dirty="0">
              <a:solidFill>
                <a:srgbClr val="FF0000"/>
              </a:solidFill>
            </a:endParaRPr>
          </a:p>
        </p:txBody>
      </p:sp>
      <p:pic>
        <p:nvPicPr>
          <p:cNvPr id="6" name="圖片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5354" y="6338466"/>
            <a:ext cx="844550" cy="394123"/>
          </a:xfrm>
          <a:prstGeom prst="rect">
            <a:avLst/>
          </a:prstGeom>
        </p:spPr>
      </p:pic>
      <p:pic>
        <p:nvPicPr>
          <p:cNvPr id="7" name="圖片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0900" y="6329879"/>
            <a:ext cx="881346" cy="411295"/>
          </a:xfrm>
          <a:prstGeom prst="rect">
            <a:avLst/>
          </a:prstGeom>
        </p:spPr>
      </p:pic>
      <p:pic>
        <p:nvPicPr>
          <p:cNvPr id="8" name="圖片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9204" y="6355324"/>
            <a:ext cx="808425" cy="377265"/>
          </a:xfrm>
          <a:prstGeom prst="rect">
            <a:avLst/>
          </a:prstGeom>
        </p:spPr>
      </p:pic>
    </p:spTree>
    <p:extLst>
      <p:ext uri="{BB962C8B-B14F-4D97-AF65-F5344CB8AC3E}">
        <p14:creationId xmlns:p14="http://schemas.microsoft.com/office/powerpoint/2010/main" val="19502269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solidFill>
                  <a:schemeClr val="tx2">
                    <a:lumMod val="90000"/>
                  </a:schemeClr>
                </a:solidFill>
                <a:latin typeface="Bauhaus 93" panose="04030905020B02020C02" pitchFamily="82" charset="0"/>
              </a:rPr>
              <a:t>引言</a:t>
            </a:r>
          </a:p>
        </p:txBody>
      </p:sp>
      <p:sp>
        <p:nvSpPr>
          <p:cNvPr id="3" name="內容版面配置區 2"/>
          <p:cNvSpPr>
            <a:spLocks noGrp="1"/>
          </p:cNvSpPr>
          <p:nvPr>
            <p:ph idx="1"/>
          </p:nvPr>
        </p:nvSpPr>
        <p:spPr/>
        <p:txBody>
          <a:bodyPr>
            <a:normAutofit/>
          </a:bodyPr>
          <a:lstStyle/>
          <a:p>
            <a:pPr marL="0" indent="0">
              <a:buNone/>
            </a:pPr>
            <a:r>
              <a:rPr lang="zh-TW" altLang="en-US" sz="3200" b="1" dirty="0" smtClean="0">
                <a:solidFill>
                  <a:srgbClr val="FF0000"/>
                </a:solidFill>
                <a:latin typeface="Blackletter686 BT" panose="03040802020608040804" pitchFamily="66" charset="0"/>
                <a:ea typeface="文鼎古印體" panose="02010609010101010101" pitchFamily="49" charset="-120"/>
              </a:rPr>
              <a:t>         </a:t>
            </a:r>
            <a:r>
              <a:rPr lang="zh-TW" altLang="en-US" sz="3200" b="1" dirty="0" smtClean="0">
                <a:latin typeface="Blackletter686 BT" panose="03040802020608040804" pitchFamily="66" charset="0"/>
                <a:ea typeface="文鼎古印體" panose="02010609010101010101" pitchFamily="49" charset="-120"/>
              </a:rPr>
              <a:t>在香港，小</a:t>
            </a:r>
            <a:r>
              <a:rPr lang="zh-HK" altLang="en-US" sz="3200" b="1" dirty="0" smtClean="0">
                <a:latin typeface="Blackletter686 BT" panose="03040802020608040804" pitchFamily="66" charset="0"/>
                <a:ea typeface="文鼎古印體" panose="02010609010101010101" pitchFamily="49" charset="-120"/>
              </a:rPr>
              <a:t>食</a:t>
            </a:r>
            <a:r>
              <a:rPr lang="zh-HK" altLang="en-US" sz="3200" b="1" dirty="0">
                <a:latin typeface="Blackletter686 BT" panose="03040802020608040804" pitchFamily="66" charset="0"/>
                <a:ea typeface="文鼎古印體" panose="02010609010101010101" pitchFamily="49" charset="-120"/>
              </a:rPr>
              <a:t>隨街</a:t>
            </a:r>
            <a:r>
              <a:rPr lang="zh-HK" altLang="en-US" sz="3200" b="1" dirty="0" smtClean="0">
                <a:latin typeface="Blackletter686 BT" panose="03040802020608040804" pitchFamily="66" charset="0"/>
                <a:ea typeface="文鼎古印體" panose="02010609010101010101" pitchFamily="49" charset="-120"/>
              </a:rPr>
              <a:t>可見</a:t>
            </a:r>
            <a:r>
              <a:rPr lang="zh-TW" altLang="en-US" sz="3200" b="1" dirty="0" smtClean="0">
                <a:latin typeface="Blackletter686 BT" panose="03040802020608040804" pitchFamily="66" charset="0"/>
                <a:ea typeface="文鼎古印體" panose="02010609010101010101" pitchFamily="49" charset="-120"/>
              </a:rPr>
              <a:t>。這</a:t>
            </a:r>
            <a:r>
              <a:rPr lang="zh-TW" altLang="en-US" sz="3200" b="1" dirty="0">
                <a:latin typeface="Blackletter686 BT" panose="03040802020608040804" pitchFamily="66" charset="0"/>
                <a:ea typeface="文鼎古印體" panose="02010609010101010101" pitchFamily="49" charset="-120"/>
              </a:rPr>
              <a:t>些小</a:t>
            </a:r>
            <a:r>
              <a:rPr lang="zh-TW" altLang="en-US" sz="3200" b="1" dirty="0" smtClean="0">
                <a:latin typeface="Blackletter686 BT" panose="03040802020608040804" pitchFamily="66" charset="0"/>
                <a:ea typeface="文鼎古印體" panose="02010609010101010101" pitchFamily="49" charset="-120"/>
              </a:rPr>
              <a:t>食既美味，價錢</a:t>
            </a:r>
            <a:r>
              <a:rPr lang="zh-TW" altLang="en-US" sz="3200" b="1" dirty="0">
                <a:latin typeface="Blackletter686 BT" panose="03040802020608040804" pitchFamily="66" charset="0"/>
                <a:ea typeface="文鼎古印體" panose="02010609010101010101" pitchFamily="49" charset="-120"/>
              </a:rPr>
              <a:t>也十分</a:t>
            </a:r>
            <a:r>
              <a:rPr lang="zh-TW" altLang="en-US" sz="3200" b="1" dirty="0" smtClean="0">
                <a:latin typeface="Blackletter686 BT" panose="03040802020608040804" pitchFamily="66" charset="0"/>
                <a:ea typeface="文鼎古印體" panose="02010609010101010101" pitchFamily="49" charset="-120"/>
              </a:rPr>
              <a:t>合理，</a:t>
            </a:r>
            <a:r>
              <a:rPr lang="zh-HK" altLang="en-US" sz="3200" b="1" dirty="0" smtClean="0">
                <a:latin typeface="Blackletter686 BT" panose="03040802020608040804" pitchFamily="66" charset="0"/>
                <a:ea typeface="文鼎古印體" panose="02010609010101010101" pitchFamily="49" charset="-120"/>
              </a:rPr>
              <a:t>因此</a:t>
            </a:r>
            <a:r>
              <a:rPr lang="zh-HK" altLang="en-US" sz="3200" b="1" dirty="0">
                <a:latin typeface="Blackletter686 BT" panose="03040802020608040804" pitchFamily="66" charset="0"/>
                <a:ea typeface="文鼎古印體" panose="02010609010101010101" pitchFamily="49" charset="-120"/>
              </a:rPr>
              <a:t>廣受大眾歡迎</a:t>
            </a:r>
            <a:r>
              <a:rPr lang="zh-HK" altLang="en-US" sz="3200" b="1" dirty="0" smtClean="0">
                <a:latin typeface="Blackletter686 BT" panose="03040802020608040804" pitchFamily="66" charset="0"/>
                <a:ea typeface="文鼎古印體" panose="02010609010101010101" pitchFamily="49" charset="-120"/>
              </a:rPr>
              <a:t>。</a:t>
            </a:r>
            <a:endParaRPr lang="en-US" altLang="zh-HK" sz="3200" b="1" dirty="0" smtClean="0">
              <a:latin typeface="Blackletter686 BT" panose="03040802020608040804" pitchFamily="66" charset="0"/>
              <a:ea typeface="文鼎古印體" panose="02010609010101010101" pitchFamily="49" charset="-120"/>
            </a:endParaRPr>
          </a:p>
          <a:p>
            <a:pPr marL="0" indent="0">
              <a:buNone/>
            </a:pPr>
            <a:r>
              <a:rPr lang="zh-HK" altLang="en-US" sz="3200" b="1" dirty="0" smtClean="0">
                <a:latin typeface="Blackletter686 BT" panose="03040802020608040804" pitchFamily="66" charset="0"/>
                <a:ea typeface="文鼎古印體" panose="02010609010101010101" pitchFamily="49" charset="-120"/>
              </a:rPr>
              <a:t>       我想</a:t>
            </a:r>
            <a:r>
              <a:rPr lang="zh-TW" altLang="en-US" sz="3200" b="1" dirty="0">
                <a:latin typeface="Blackletter686 BT" panose="03040802020608040804" pitchFamily="66" charset="0"/>
                <a:ea typeface="文鼎古印體" panose="02010609010101010101" pitchFamily="49" charset="-120"/>
              </a:rPr>
              <a:t>透過這次的專題</a:t>
            </a:r>
            <a:r>
              <a:rPr lang="zh-TW" altLang="en-US" sz="3200" b="1" dirty="0" smtClean="0">
                <a:latin typeface="Blackletter686 BT" panose="03040802020608040804" pitchFamily="66" charset="0"/>
                <a:ea typeface="文鼎古印體" panose="02010609010101010101" pitchFamily="49" charset="-120"/>
              </a:rPr>
              <a:t>研習，進一步</a:t>
            </a:r>
            <a:r>
              <a:rPr lang="zh-HK" altLang="en-US" sz="3200" b="1" dirty="0" smtClean="0">
                <a:latin typeface="Blackletter686 BT" panose="03040802020608040804" pitchFamily="66" charset="0"/>
                <a:ea typeface="文鼎古印體" panose="02010609010101010101" pitchFamily="49" charset="-120"/>
              </a:rPr>
              <a:t>認識</a:t>
            </a:r>
            <a:r>
              <a:rPr lang="zh-HK" altLang="en-US" sz="3200" b="1" dirty="0">
                <a:latin typeface="Blackletter686 BT" panose="03040802020608040804" pitchFamily="66" charset="0"/>
                <a:ea typeface="文鼎古印體" panose="02010609010101010101" pitchFamily="49" charset="-120"/>
              </a:rPr>
              <a:t>更多有關香港街頭特色小食的歷史和文化</a:t>
            </a:r>
            <a:r>
              <a:rPr lang="zh-HK" altLang="en-US" sz="3200" b="1" dirty="0" smtClean="0">
                <a:latin typeface="Blackletter686 BT" panose="03040802020608040804" pitchFamily="66" charset="0"/>
                <a:ea typeface="文鼎古印體" panose="02010609010101010101" pitchFamily="49" charset="-120"/>
              </a:rPr>
              <a:t>。</a:t>
            </a:r>
            <a:endParaRPr lang="en-US" altLang="zh-HK" sz="3200" b="1" dirty="0">
              <a:latin typeface="Blackletter686 BT" panose="03040802020608040804" pitchFamily="66" charset="0"/>
              <a:ea typeface="文鼎古印體" panose="02010609010101010101" pitchFamily="49" charset="-120"/>
            </a:endParaRPr>
          </a:p>
        </p:txBody>
      </p:sp>
    </p:spTree>
    <p:extLst>
      <p:ext uri="{BB962C8B-B14F-4D97-AF65-F5344CB8AC3E}">
        <p14:creationId xmlns:p14="http://schemas.microsoft.com/office/powerpoint/2010/main" val="30330975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chemeClr val="accent4"/>
                </a:solidFill>
                <a:ea typeface="文鼎粗行楷" panose="02010609010101010101" pitchFamily="49" charset="-120"/>
              </a:rPr>
              <a:t>香港特色街頭小食歷史</a:t>
            </a:r>
            <a:endParaRPr lang="zh-HK" altLang="en-US" sz="5400" dirty="0">
              <a:solidFill>
                <a:schemeClr val="accent4"/>
              </a:solidFill>
              <a:ea typeface="文鼎粗行楷" panose="02010609010101010101" pitchFamily="49" charset="-120"/>
            </a:endParaRPr>
          </a:p>
        </p:txBody>
      </p:sp>
      <p:sp>
        <p:nvSpPr>
          <p:cNvPr id="3" name="內容版面配置區 2"/>
          <p:cNvSpPr>
            <a:spLocks noGrp="1"/>
          </p:cNvSpPr>
          <p:nvPr>
            <p:ph idx="1"/>
          </p:nvPr>
        </p:nvSpPr>
        <p:spPr/>
        <p:txBody>
          <a:bodyPr>
            <a:noAutofit/>
          </a:bodyPr>
          <a:lstStyle/>
          <a:p>
            <a:r>
              <a:rPr lang="zh-HK" altLang="zh-HK" sz="3200" dirty="0" smtClean="0">
                <a:effectLst/>
                <a:ea typeface="文鼎古印體" panose="02010609010101010101" pitchFamily="49" charset="-120"/>
              </a:rPr>
              <a:t>從</a:t>
            </a:r>
            <a:r>
              <a:rPr lang="zh-HK" altLang="zh-HK" sz="3200" dirty="0">
                <a:effectLst/>
                <a:ea typeface="文鼎古印體" panose="02010609010101010101" pitchFamily="49" charset="-120"/>
              </a:rPr>
              <a:t>19世紀</a:t>
            </a:r>
            <a:r>
              <a:rPr lang="zh-HK" altLang="zh-HK" sz="3200" dirty="0" smtClean="0">
                <a:effectLst/>
                <a:ea typeface="文鼎古印體" panose="02010609010101010101" pitchFamily="49" charset="-120"/>
              </a:rPr>
              <a:t>開始</a:t>
            </a:r>
            <a:r>
              <a:rPr lang="zh-TW" altLang="en-US" sz="3200" dirty="0" smtClean="0">
                <a:effectLst/>
                <a:ea typeface="文鼎古印體" panose="02010609010101010101" pitchFamily="49" charset="-120"/>
              </a:rPr>
              <a:t>出現</a:t>
            </a:r>
            <a:r>
              <a:rPr lang="zh-HK" altLang="zh-HK" sz="3200" u="sng" dirty="0" smtClean="0">
                <a:solidFill>
                  <a:srgbClr val="FF0000"/>
                </a:solidFill>
                <a:effectLst/>
                <a:ea typeface="文鼎古印體" panose="02010609010101010101" pitchFamily="49" charset="-120"/>
              </a:rPr>
              <a:t>路</a:t>
            </a:r>
            <a:r>
              <a:rPr lang="zh-HK" altLang="zh-HK" sz="3200" u="sng" dirty="0">
                <a:solidFill>
                  <a:srgbClr val="FF0000"/>
                </a:solidFill>
                <a:effectLst/>
                <a:ea typeface="文鼎古印體" panose="02010609010101010101" pitchFamily="49" charset="-120"/>
              </a:rPr>
              <a:t>邊攤檔</a:t>
            </a:r>
            <a:r>
              <a:rPr lang="zh-HK" altLang="zh-HK" sz="3200" dirty="0">
                <a:effectLst/>
                <a:ea typeface="文鼎古印體" panose="02010609010101010101" pitchFamily="49" charset="-120"/>
              </a:rPr>
              <a:t>，它們都是為了維持生計以及照顧社會低下層人士的飲食所需而出現的，至於街邊小吃攤檔則在1950至60年代初發展最為</a:t>
            </a:r>
            <a:r>
              <a:rPr lang="zh-HK" altLang="zh-HK" sz="3200" dirty="0" smtClean="0">
                <a:effectLst/>
                <a:ea typeface="文鼎古印體" panose="02010609010101010101" pitchFamily="49" charset="-120"/>
              </a:rPr>
              <a:t>蓬勃</a:t>
            </a:r>
            <a:r>
              <a:rPr lang="zh-TW" altLang="en-US" sz="3200" dirty="0" smtClean="0">
                <a:effectLst/>
                <a:ea typeface="文鼎古印體" panose="02010609010101010101" pitchFamily="49" charset="-120"/>
              </a:rPr>
              <a:t>。</a:t>
            </a:r>
            <a:endParaRPr lang="en-US" altLang="zh-TW" sz="3200" dirty="0" smtClean="0">
              <a:effectLst/>
              <a:ea typeface="文鼎古印體" panose="02010609010101010101" pitchFamily="49" charset="-120"/>
            </a:endParaRPr>
          </a:p>
          <a:p>
            <a:r>
              <a:rPr lang="zh-HK" altLang="zh-HK" sz="3200" dirty="0" smtClean="0">
                <a:effectLst/>
                <a:ea typeface="文鼎古印體" panose="02010609010101010101" pitchFamily="49" charset="-120"/>
              </a:rPr>
              <a:t>後</a:t>
            </a:r>
            <a:r>
              <a:rPr lang="zh-HK" altLang="zh-HK" sz="3200" dirty="0">
                <a:effectLst/>
                <a:ea typeface="文鼎古印體" panose="02010609010101010101" pitchFamily="49" charset="-120"/>
              </a:rPr>
              <a:t>因衛生問題被政府逐步驅除，這些路邊攤檔遂開始進入</a:t>
            </a:r>
            <a:r>
              <a:rPr lang="zh-HK" altLang="zh-HK" sz="3200" u="sng" dirty="0">
                <a:solidFill>
                  <a:srgbClr val="FF0000"/>
                </a:solidFill>
                <a:effectLst/>
                <a:ea typeface="文鼎古印體" panose="02010609010101010101" pitchFamily="49" charset="-120"/>
              </a:rPr>
              <a:t>店舖</a:t>
            </a:r>
            <a:r>
              <a:rPr lang="zh-HK" altLang="zh-HK" sz="3200" dirty="0">
                <a:effectLst/>
                <a:ea typeface="文鼎古印體" panose="02010609010101010101" pitchFamily="49" charset="-120"/>
              </a:rPr>
              <a:t>內維持</a:t>
            </a:r>
            <a:r>
              <a:rPr lang="zh-HK" altLang="zh-HK" sz="3200" u="sng" dirty="0">
                <a:solidFill>
                  <a:srgbClr val="FF0000"/>
                </a:solidFill>
                <a:effectLst/>
                <a:ea typeface="文鼎古印體" panose="02010609010101010101" pitchFamily="49" charset="-120"/>
              </a:rPr>
              <a:t>經營</a:t>
            </a:r>
            <a:r>
              <a:rPr lang="zh-HK" altLang="zh-HK" sz="3200" dirty="0">
                <a:effectLst/>
                <a:ea typeface="文鼎古印體" panose="02010609010101010101" pitchFamily="49" charset="-120"/>
              </a:rPr>
              <a:t>，雖然不再在路邊「推車仔」，但所出售的食物仍是街頭所售的小食，因此極受歡迎。</a:t>
            </a:r>
            <a:endParaRPr lang="zh-HK" altLang="en-US" sz="3200" dirty="0">
              <a:ea typeface="文鼎古印體" panose="02010609010101010101" pitchFamily="49" charset="-120"/>
            </a:endParaRPr>
          </a:p>
        </p:txBody>
      </p:sp>
    </p:spTree>
    <p:extLst>
      <p:ext uri="{BB962C8B-B14F-4D97-AF65-F5344CB8AC3E}">
        <p14:creationId xmlns:p14="http://schemas.microsoft.com/office/powerpoint/2010/main" val="25049443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654" y="33036"/>
            <a:ext cx="10353761" cy="1326321"/>
          </a:xfrm>
        </p:spPr>
        <p:txBody>
          <a:bodyPr/>
          <a:lstStyle/>
          <a:p>
            <a:pPr algn="l"/>
            <a:r>
              <a:rPr lang="zh-CN" altLang="en-US" dirty="0" smtClean="0"/>
              <a:t>港人最愛“掃街”行動 街頭小吃嚼出香港文化味道 </a:t>
            </a:r>
            <a:endParaRPr lang="zh-HK" altLang="en-US" dirty="0"/>
          </a:p>
        </p:txBody>
      </p:sp>
      <p:pic>
        <p:nvPicPr>
          <p:cNvPr id="4" name="圖片 3"/>
          <p:cNvPicPr>
            <a:picLocks noChangeAspect="1"/>
          </p:cNvPicPr>
          <p:nvPr/>
        </p:nvPicPr>
        <p:blipFill rotWithShape="1">
          <a:blip r:embed="rId2"/>
          <a:srcRect l="395" t="11556" r="23149" b="10643"/>
          <a:stretch/>
        </p:blipFill>
        <p:spPr>
          <a:xfrm rot="21210778">
            <a:off x="190006" y="2096064"/>
            <a:ext cx="4857694" cy="3954481"/>
          </a:xfrm>
          <a:prstGeom prst="rect">
            <a:avLst/>
          </a:prstGeom>
        </p:spPr>
      </p:pic>
      <p:pic>
        <p:nvPicPr>
          <p:cNvPr id="5" name="圖片 4"/>
          <p:cNvPicPr>
            <a:picLocks noChangeAspect="1"/>
          </p:cNvPicPr>
          <p:nvPr/>
        </p:nvPicPr>
        <p:blipFill rotWithShape="1">
          <a:blip r:embed="rId3"/>
          <a:srcRect l="-97" t="5347" r="24805" b="10643"/>
          <a:stretch/>
        </p:blipFill>
        <p:spPr>
          <a:xfrm rot="425482">
            <a:off x="2030679" y="1426212"/>
            <a:ext cx="5712031" cy="5098708"/>
          </a:xfrm>
          <a:prstGeom prst="rect">
            <a:avLst/>
          </a:prstGeom>
        </p:spPr>
      </p:pic>
      <p:pic>
        <p:nvPicPr>
          <p:cNvPr id="6" name="圖片 5"/>
          <p:cNvPicPr>
            <a:picLocks noChangeAspect="1"/>
          </p:cNvPicPr>
          <p:nvPr/>
        </p:nvPicPr>
        <p:blipFill rotWithShape="1">
          <a:blip r:embed="rId4"/>
          <a:srcRect l="-428" t="12539" r="26364" b="8197"/>
          <a:stretch/>
        </p:blipFill>
        <p:spPr>
          <a:xfrm rot="21232424">
            <a:off x="5708133" y="991259"/>
            <a:ext cx="6604761" cy="5654539"/>
          </a:xfrm>
          <a:prstGeom prst="rect">
            <a:avLst/>
          </a:prstGeom>
        </p:spPr>
      </p:pic>
      <p:sp>
        <p:nvSpPr>
          <p:cNvPr id="3" name="內容版面配置區 2"/>
          <p:cNvSpPr>
            <a:spLocks noGrp="1"/>
          </p:cNvSpPr>
          <p:nvPr>
            <p:ph idx="1"/>
          </p:nvPr>
        </p:nvSpPr>
        <p:spPr>
          <a:xfrm>
            <a:off x="78654" y="6312293"/>
            <a:ext cx="9999629" cy="820073"/>
          </a:xfrm>
        </p:spPr>
        <p:txBody>
          <a:bodyPr/>
          <a:lstStyle/>
          <a:p>
            <a:r>
              <a:rPr lang="en-US" altLang="zh-HK" dirty="0">
                <a:solidFill>
                  <a:srgbClr val="FF0000"/>
                </a:solidFill>
              </a:rPr>
              <a:t>http://news.xinhuanet.com/gangao/2014-11/12/c_127177543.htm</a:t>
            </a:r>
            <a:endParaRPr lang="zh-HK" altLang="en-US" dirty="0">
              <a:solidFill>
                <a:srgbClr val="FF0000"/>
              </a:solidFill>
            </a:endParaRPr>
          </a:p>
        </p:txBody>
      </p:sp>
    </p:spTree>
    <p:extLst>
      <p:ext uri="{BB962C8B-B14F-4D97-AF65-F5344CB8AC3E}">
        <p14:creationId xmlns:p14="http://schemas.microsoft.com/office/powerpoint/2010/main" val="283717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2801">
            <a:off x="154626" y="3325090"/>
            <a:ext cx="3950353" cy="2962765"/>
          </a:xfrm>
          <a:prstGeom prst="rect">
            <a:avLst/>
          </a:prstGeom>
        </p:spPr>
      </p:pic>
      <p:sp>
        <p:nvSpPr>
          <p:cNvPr id="2" name="標題 1"/>
          <p:cNvSpPr>
            <a:spLocks noGrp="1"/>
          </p:cNvSpPr>
          <p:nvPr>
            <p:ph type="title"/>
          </p:nvPr>
        </p:nvSpPr>
        <p:spPr>
          <a:xfrm>
            <a:off x="1222553" y="467096"/>
            <a:ext cx="10353761" cy="1326321"/>
          </a:xfrm>
        </p:spPr>
        <p:txBody>
          <a:bodyPr>
            <a:normAutofit/>
          </a:bodyPr>
          <a:lstStyle/>
          <a:p>
            <a:r>
              <a:rPr lang="zh-TW" altLang="en-US" sz="5400" b="0" dirty="0" smtClean="0">
                <a:solidFill>
                  <a:schemeClr val="tx2"/>
                </a:solidFill>
                <a:ea typeface="文鼎粗隸" panose="02010609010101010101" pitchFamily="49" charset="-120"/>
              </a:rPr>
              <a:t>大家的集體回憶</a:t>
            </a:r>
            <a:r>
              <a:rPr lang="en-US" altLang="zh-TW" sz="5400" b="0" dirty="0" smtClean="0">
                <a:solidFill>
                  <a:schemeClr val="tx2"/>
                </a:solidFill>
                <a:ea typeface="文鼎粗隸" panose="02010609010101010101" pitchFamily="49" charset="-120"/>
              </a:rPr>
              <a:t>----</a:t>
            </a:r>
            <a:r>
              <a:rPr lang="zh-HK" altLang="en-US" sz="5400" b="0" dirty="0" smtClean="0">
                <a:solidFill>
                  <a:srgbClr val="FFFF00"/>
                </a:solidFill>
                <a:ea typeface="文鼎粗隸" panose="02010609010101010101" pitchFamily="49" charset="-120"/>
              </a:rPr>
              <a:t>魚</a:t>
            </a:r>
            <a:r>
              <a:rPr lang="zh-HK" altLang="en-US" sz="5400" b="0" dirty="0">
                <a:solidFill>
                  <a:srgbClr val="FFFF00"/>
                </a:solidFill>
                <a:ea typeface="文鼎粗隸" panose="02010609010101010101" pitchFamily="49" charset="-120"/>
              </a:rPr>
              <a:t>蛋</a:t>
            </a:r>
          </a:p>
        </p:txBody>
      </p:sp>
      <p:sp>
        <p:nvSpPr>
          <p:cNvPr id="3" name="內容版面配置區 2"/>
          <p:cNvSpPr>
            <a:spLocks noGrp="1"/>
          </p:cNvSpPr>
          <p:nvPr>
            <p:ph idx="1"/>
          </p:nvPr>
        </p:nvSpPr>
        <p:spPr>
          <a:xfrm>
            <a:off x="3463390" y="1793417"/>
            <a:ext cx="7970422" cy="4340362"/>
          </a:xfrm>
        </p:spPr>
        <p:txBody>
          <a:bodyPr>
            <a:normAutofit/>
          </a:bodyPr>
          <a:lstStyle/>
          <a:p>
            <a:r>
              <a:rPr lang="zh-HK" altLang="zh-HK" sz="3600" b="1" dirty="0">
                <a:effectLst/>
                <a:ea typeface="文鼎古印體" panose="02010609010101010101" pitchFamily="49" charset="-120"/>
              </a:rPr>
              <a:t>魚蛋</a:t>
            </a:r>
            <a:r>
              <a:rPr lang="zh-HK" altLang="zh-HK" sz="3600" dirty="0">
                <a:solidFill>
                  <a:schemeClr val="accent1">
                    <a:lumMod val="40000"/>
                    <a:lumOff val="60000"/>
                  </a:schemeClr>
                </a:solidFill>
                <a:effectLst/>
                <a:ea typeface="文鼎古印體" panose="02010609010101010101" pitchFamily="49" charset="-120"/>
              </a:rPr>
              <a:t>（</a:t>
            </a:r>
            <a:r>
              <a:rPr lang="zh-HK" altLang="zh-HK" sz="3600" b="1" dirty="0">
                <a:solidFill>
                  <a:schemeClr val="accent1">
                    <a:lumMod val="40000"/>
                    <a:lumOff val="60000"/>
                  </a:schemeClr>
                </a:solidFill>
                <a:effectLst/>
                <a:ea typeface="文鼎古印體" panose="02010609010101010101" pitchFamily="49" charset="-120"/>
              </a:rPr>
              <a:t>Fish ball</a:t>
            </a:r>
            <a:r>
              <a:rPr lang="zh-HK" altLang="zh-HK" sz="3600" dirty="0">
                <a:solidFill>
                  <a:schemeClr val="accent1">
                    <a:lumMod val="40000"/>
                    <a:lumOff val="60000"/>
                  </a:schemeClr>
                </a:solidFill>
                <a:effectLst/>
                <a:ea typeface="文鼎古印體" panose="02010609010101010101" pitchFamily="49" charset="-120"/>
              </a:rPr>
              <a:t>）</a:t>
            </a:r>
            <a:r>
              <a:rPr lang="zh-HK" altLang="zh-HK" sz="3600" dirty="0">
                <a:effectLst/>
                <a:ea typeface="文鼎古印體" panose="02010609010101010101" pitchFamily="49" charset="-120"/>
              </a:rPr>
              <a:t>是水鄉人家常見的小吃食品，用魚肉加澱粉製成的，多數為球形，但亦有其他形狀，如正立方體等</a:t>
            </a:r>
            <a:r>
              <a:rPr lang="zh-HK" altLang="zh-HK" sz="3600" dirty="0" smtClean="0">
                <a:effectLst/>
                <a:ea typeface="文鼎古印體" panose="02010609010101010101" pitchFamily="49" charset="-120"/>
              </a:rPr>
              <a:t>。</a:t>
            </a:r>
            <a:endParaRPr lang="en-US" altLang="zh-HK" sz="3600" dirty="0" smtClean="0">
              <a:effectLst/>
              <a:ea typeface="文鼎古印體" panose="02010609010101010101" pitchFamily="49" charset="-120"/>
            </a:endParaRPr>
          </a:p>
          <a:p>
            <a:r>
              <a:rPr lang="zh-HK" altLang="zh-HK" sz="3600" dirty="0" smtClean="0">
                <a:effectLst/>
                <a:ea typeface="文鼎古印體" panose="02010609010101010101" pitchFamily="49" charset="-120"/>
              </a:rPr>
              <a:t>廣東</a:t>
            </a:r>
            <a:r>
              <a:rPr lang="zh-HK" altLang="zh-HK" sz="3600" dirty="0">
                <a:effectLst/>
                <a:ea typeface="文鼎古印體" panose="02010609010101010101" pitchFamily="49" charset="-120"/>
              </a:rPr>
              <a:t>和香港稱之為</a:t>
            </a:r>
            <a:r>
              <a:rPr lang="zh-HK" altLang="zh-HK" sz="3600" b="1" dirty="0">
                <a:effectLst/>
                <a:ea typeface="文鼎古印體" panose="02010609010101010101" pitchFamily="49" charset="-120"/>
              </a:rPr>
              <a:t>魚蛋</a:t>
            </a:r>
            <a:r>
              <a:rPr lang="zh-HK" altLang="zh-HK" sz="3600" dirty="0">
                <a:effectLst/>
                <a:ea typeface="文鼎古印體" panose="02010609010101010101" pitchFamily="49" charset="-120"/>
              </a:rPr>
              <a:t>，香港食肆有時候會簡寫作</a:t>
            </a:r>
            <a:r>
              <a:rPr lang="zh-HK" altLang="zh-HK" sz="3600" b="1" dirty="0">
                <a:effectLst/>
                <a:ea typeface="文鼎古印體" panose="02010609010101010101" pitchFamily="49" charset="-120"/>
              </a:rPr>
              <a:t>魚旦</a:t>
            </a:r>
            <a:r>
              <a:rPr lang="zh-HK" altLang="zh-HK" sz="3600" dirty="0">
                <a:effectLst/>
                <a:ea typeface="文鼎古印體" panose="02010609010101010101" pitchFamily="49" charset="-120"/>
              </a:rPr>
              <a:t>。</a:t>
            </a:r>
            <a:endParaRPr lang="zh-HK" altLang="en-US" sz="3600" dirty="0">
              <a:ea typeface="文鼎古印體" panose="02010609010101010101" pitchFamily="49" charset="-120"/>
            </a:endParaRPr>
          </a:p>
        </p:txBody>
      </p:sp>
      <p:pic>
        <p:nvPicPr>
          <p:cNvPr id="5" name="內容版面配置區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rot="1217986">
            <a:off x="568796" y="1112379"/>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98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5400" dirty="0" smtClean="0">
                <a:solidFill>
                  <a:schemeClr val="tx2">
                    <a:lumMod val="90000"/>
                  </a:schemeClr>
                </a:solidFill>
                <a:ea typeface="文鼎粗行楷" panose="02010609010101010101" pitchFamily="49" charset="-120"/>
              </a:rPr>
              <a:t>體現香港人不斷創新的</a:t>
            </a:r>
            <a:r>
              <a:rPr lang="zh-HK" altLang="en-US" sz="5400" dirty="0" smtClean="0">
                <a:solidFill>
                  <a:srgbClr val="FFFF00"/>
                </a:solidFill>
                <a:ea typeface="文鼎粗行楷" panose="02010609010101010101" pitchFamily="49" charset="-120"/>
              </a:rPr>
              <a:t>雞蛋</a:t>
            </a:r>
            <a:r>
              <a:rPr lang="zh-HK" altLang="en-US" sz="5400" dirty="0">
                <a:solidFill>
                  <a:srgbClr val="FFFF00"/>
                </a:solidFill>
                <a:ea typeface="文鼎粗行楷" panose="02010609010101010101" pitchFamily="49" charset="-120"/>
              </a:rPr>
              <a:t>仔</a:t>
            </a:r>
          </a:p>
        </p:txBody>
      </p:sp>
      <p:sp>
        <p:nvSpPr>
          <p:cNvPr id="3" name="內容版面配置區 2"/>
          <p:cNvSpPr>
            <a:spLocks noGrp="1"/>
          </p:cNvSpPr>
          <p:nvPr>
            <p:ph idx="1"/>
          </p:nvPr>
        </p:nvSpPr>
        <p:spPr>
          <a:xfrm>
            <a:off x="735058" y="1935921"/>
            <a:ext cx="10353762" cy="3695136"/>
          </a:xfrm>
        </p:spPr>
        <p:txBody>
          <a:bodyPr>
            <a:normAutofit/>
          </a:bodyPr>
          <a:lstStyle/>
          <a:p>
            <a:r>
              <a:rPr lang="zh-HK" altLang="zh-HK" sz="3200" dirty="0" smtClean="0">
                <a:effectLst/>
                <a:ea typeface="文鼎海報體" panose="02010609010101010101" pitchFamily="49" charset="-120"/>
              </a:rPr>
              <a:t>香港</a:t>
            </a:r>
            <a:r>
              <a:rPr lang="zh-HK" altLang="zh-HK" sz="3200" dirty="0">
                <a:effectLst/>
                <a:ea typeface="文鼎海報體" panose="02010609010101010101" pitchFamily="49" charset="-120"/>
              </a:rPr>
              <a:t>原</a:t>
            </a:r>
            <a:r>
              <a:rPr lang="zh-HK" altLang="zh-HK" sz="3200" dirty="0" smtClean="0">
                <a:effectLst/>
                <a:ea typeface="文鼎海報體" panose="02010609010101010101" pitchFamily="49" charset="-120"/>
              </a:rPr>
              <a:t>創街頭小吃</a:t>
            </a:r>
            <a:r>
              <a:rPr lang="zh-HK" altLang="zh-HK" sz="3200" dirty="0">
                <a:effectLst/>
                <a:ea typeface="文鼎海報體" panose="02010609010101010101" pitchFamily="49" charset="-120"/>
              </a:rPr>
              <a:t>，</a:t>
            </a:r>
            <a:r>
              <a:rPr lang="zh-HK" altLang="zh-HK" sz="3200" dirty="0" smtClean="0">
                <a:effectLst/>
                <a:ea typeface="文鼎海報體" panose="02010609010101010101" pitchFamily="49" charset="-120"/>
              </a:rPr>
              <a:t>出現</a:t>
            </a:r>
            <a:r>
              <a:rPr lang="zh-TW" altLang="en-US" sz="3200" dirty="0" smtClean="0">
                <a:effectLst/>
                <a:ea typeface="文鼎海報體" panose="02010609010101010101" pitchFamily="49" charset="-120"/>
              </a:rPr>
              <a:t>於</a:t>
            </a:r>
            <a:r>
              <a:rPr lang="zh-HK" altLang="zh-HK" sz="3200" dirty="0" smtClean="0">
                <a:effectLst/>
                <a:ea typeface="文鼎海報體" panose="02010609010101010101" pitchFamily="49" charset="-120"/>
              </a:rPr>
              <a:t>1950年代。</a:t>
            </a:r>
            <a:endParaRPr lang="en-US" altLang="zh-HK" sz="3200" dirty="0" smtClean="0">
              <a:effectLst/>
              <a:ea typeface="文鼎海報體" panose="02010609010101010101" pitchFamily="49" charset="-120"/>
            </a:endParaRPr>
          </a:p>
          <a:p>
            <a:r>
              <a:rPr lang="zh-HK" altLang="zh-HK" sz="3200" dirty="0" smtClean="0">
                <a:solidFill>
                  <a:schemeClr val="accent1">
                    <a:lumMod val="60000"/>
                    <a:lumOff val="40000"/>
                  </a:schemeClr>
                </a:solidFill>
                <a:effectLst/>
                <a:ea typeface="文鼎海報體" panose="02010609010101010101" pitchFamily="49" charset="-120"/>
              </a:rPr>
              <a:t>雞蛋</a:t>
            </a:r>
            <a:r>
              <a:rPr lang="zh-HK" altLang="zh-HK" sz="3200" dirty="0">
                <a:solidFill>
                  <a:schemeClr val="accent1">
                    <a:lumMod val="60000"/>
                    <a:lumOff val="40000"/>
                  </a:schemeClr>
                </a:solidFill>
                <a:effectLst/>
                <a:ea typeface="文鼎海報體" panose="02010609010101010101" pitchFamily="49" charset="-120"/>
              </a:rPr>
              <a:t>仔的主要成分包括雞蛋、麵粉、淡奶和糖，完成後呈金黃色</a:t>
            </a:r>
            <a:r>
              <a:rPr lang="zh-HK" altLang="zh-HK" sz="3200" dirty="0" smtClean="0">
                <a:solidFill>
                  <a:schemeClr val="accent1">
                    <a:lumMod val="60000"/>
                    <a:lumOff val="40000"/>
                  </a:schemeClr>
                </a:solidFill>
                <a:effectLst/>
                <a:ea typeface="文鼎海報體" panose="02010609010101010101" pitchFamily="49" charset="-120"/>
              </a:rPr>
              <a:t>。</a:t>
            </a:r>
            <a:endParaRPr lang="en-US" altLang="zh-HK" sz="3200" dirty="0" smtClean="0">
              <a:solidFill>
                <a:schemeClr val="accent1">
                  <a:lumMod val="60000"/>
                  <a:lumOff val="40000"/>
                </a:schemeClr>
              </a:solidFill>
              <a:effectLst/>
              <a:ea typeface="文鼎海報體" panose="02010609010101010101" pitchFamily="49" charset="-120"/>
            </a:endParaRPr>
          </a:p>
          <a:p>
            <a:r>
              <a:rPr lang="zh-HK" altLang="zh-HK" sz="3200" dirty="0" smtClean="0">
                <a:effectLst/>
                <a:ea typeface="文鼎海報體" panose="02010609010101010101" pitchFamily="49" charset="-120"/>
              </a:rPr>
              <a:t>雞蛋</a:t>
            </a:r>
            <a:r>
              <a:rPr lang="zh-HK" altLang="zh-HK" sz="3200" dirty="0">
                <a:effectLst/>
                <a:ea typeface="文鼎海報體" panose="02010609010101010101" pitchFamily="49" charset="-120"/>
              </a:rPr>
              <a:t>仔已經從香港流傳到鄰近地區，現在連北美地區都可找到這種香港</a:t>
            </a:r>
            <a:r>
              <a:rPr lang="zh-HK" altLang="zh-HK" sz="3200" dirty="0" smtClean="0">
                <a:effectLst/>
                <a:ea typeface="文鼎海報體" panose="02010609010101010101" pitchFamily="49" charset="-120"/>
              </a:rPr>
              <a:t>小吃。</a:t>
            </a:r>
            <a:endParaRPr lang="en-US" altLang="zh-HK" sz="3200" dirty="0" smtClean="0">
              <a:effectLst/>
              <a:ea typeface="文鼎海報體" panose="02010609010101010101" pitchFamily="49" charset="-120"/>
            </a:endParaRPr>
          </a:p>
        </p:txBody>
      </p:sp>
      <p:pic>
        <p:nvPicPr>
          <p:cNvPr id="4" name="圖片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95008">
            <a:off x="9374054" y="4649420"/>
            <a:ext cx="2541073" cy="1905805"/>
          </a:xfrm>
          <a:prstGeom prst="rect">
            <a:avLst/>
          </a:prstGeom>
        </p:spPr>
      </p:pic>
    </p:spTree>
    <p:extLst>
      <p:ext uri="{BB962C8B-B14F-4D97-AF65-F5344CB8AC3E}">
        <p14:creationId xmlns:p14="http://schemas.microsoft.com/office/powerpoint/2010/main" val="21351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0188">
            <a:off x="7163187" y="3404332"/>
            <a:ext cx="4987736" cy="2992642"/>
          </a:xfrm>
          <a:prstGeom prst="rect">
            <a:avLst/>
          </a:prstGeom>
        </p:spPr>
      </p:pic>
      <p:sp>
        <p:nvSpPr>
          <p:cNvPr id="2" name="標題 1"/>
          <p:cNvSpPr>
            <a:spLocks noGrp="1"/>
          </p:cNvSpPr>
          <p:nvPr>
            <p:ph type="title"/>
          </p:nvPr>
        </p:nvSpPr>
        <p:spPr>
          <a:xfrm>
            <a:off x="785641" y="127989"/>
            <a:ext cx="10353761" cy="1326321"/>
          </a:xfrm>
        </p:spPr>
        <p:txBody>
          <a:bodyPr>
            <a:normAutofit/>
          </a:bodyPr>
          <a:lstStyle/>
          <a:p>
            <a:pPr algn="l"/>
            <a:r>
              <a:rPr lang="zh-TW" altLang="en-US" sz="5400" b="0" dirty="0" smtClean="0">
                <a:solidFill>
                  <a:schemeClr val="tx2"/>
                </a:solidFill>
                <a:effectLst/>
                <a:ea typeface="文鼎粗行楷" panose="02010609010101010101" pitchFamily="49" charset="-120"/>
              </a:rPr>
              <a:t>香港本土特色</a:t>
            </a:r>
            <a:r>
              <a:rPr lang="en-US" altLang="zh-TW" sz="5400" b="0" dirty="0" smtClean="0">
                <a:solidFill>
                  <a:schemeClr val="tx2"/>
                </a:solidFill>
                <a:effectLst/>
                <a:ea typeface="文鼎粗行楷" panose="02010609010101010101" pitchFamily="49" charset="-120"/>
              </a:rPr>
              <a:t>-----</a:t>
            </a:r>
            <a:r>
              <a:rPr lang="zh-TW" altLang="en-US" sz="5400" b="0" dirty="0" smtClean="0">
                <a:solidFill>
                  <a:srgbClr val="FFFF00"/>
                </a:solidFill>
                <a:effectLst/>
                <a:ea typeface="文鼎粗行楷" panose="02010609010101010101" pitchFamily="49" charset="-120"/>
              </a:rPr>
              <a:t>菠</a:t>
            </a:r>
            <a:r>
              <a:rPr lang="zh-TW" altLang="en-US" sz="5400" b="0" dirty="0">
                <a:solidFill>
                  <a:srgbClr val="FFFF00"/>
                </a:solidFill>
                <a:effectLst/>
                <a:ea typeface="文鼎粗行楷" panose="02010609010101010101" pitchFamily="49" charset="-120"/>
              </a:rPr>
              <a:t>蘿</a:t>
            </a:r>
            <a:r>
              <a:rPr lang="zh-TW" altLang="en-US" sz="5400" b="0" dirty="0" smtClean="0">
                <a:solidFill>
                  <a:srgbClr val="FFFF00"/>
                </a:solidFill>
                <a:effectLst/>
                <a:ea typeface="文鼎粗行楷" panose="02010609010101010101" pitchFamily="49" charset="-120"/>
              </a:rPr>
              <a:t>包</a:t>
            </a:r>
            <a:endParaRPr lang="zh-HK" altLang="en-US" sz="5400" b="0" dirty="0">
              <a:solidFill>
                <a:srgbClr val="FFFF00"/>
              </a:solidFill>
              <a:ea typeface="文鼎粗行楷" panose="02010609010101010101" pitchFamily="49" charset="-120"/>
            </a:endParaRPr>
          </a:p>
        </p:txBody>
      </p:sp>
      <p:sp>
        <p:nvSpPr>
          <p:cNvPr id="3" name="內容版面配置區 2"/>
          <p:cNvSpPr>
            <a:spLocks noGrp="1"/>
          </p:cNvSpPr>
          <p:nvPr>
            <p:ph idx="1"/>
          </p:nvPr>
        </p:nvSpPr>
        <p:spPr>
          <a:xfrm>
            <a:off x="329431" y="1093086"/>
            <a:ext cx="10630669" cy="5764914"/>
          </a:xfrm>
        </p:spPr>
        <p:txBody>
          <a:bodyPr>
            <a:noAutofit/>
          </a:bodyPr>
          <a:lstStyle/>
          <a:p>
            <a:r>
              <a:rPr lang="zh-TW" altLang="en-US" sz="2800" dirty="0">
                <a:effectLst/>
                <a:ea typeface="文鼎古印體" panose="02010609010101010101" pitchFamily="49" charset="-120"/>
              </a:rPr>
              <a:t>因其金黃色、狀似鳳梨的酥皮而得名</a:t>
            </a:r>
            <a:r>
              <a:rPr lang="zh-TW" altLang="en-US" sz="2800" dirty="0" smtClean="0">
                <a:effectLst/>
                <a:ea typeface="文鼎古印體" panose="02010609010101010101" pitchFamily="49" charset="-120"/>
              </a:rPr>
              <a:t>。</a:t>
            </a:r>
            <a:endParaRPr lang="en-US" altLang="zh-TW" sz="2800" dirty="0" smtClean="0">
              <a:effectLst/>
              <a:ea typeface="文鼎古印體" panose="02010609010101010101" pitchFamily="49" charset="-120"/>
            </a:endParaRPr>
          </a:p>
          <a:p>
            <a:r>
              <a:rPr lang="zh-TW" altLang="en-US" sz="2800" dirty="0" smtClean="0">
                <a:effectLst/>
                <a:ea typeface="文鼎古印體" panose="02010609010101010101" pitchFamily="49" charset="-120"/>
              </a:rPr>
              <a:t>香</a:t>
            </a:r>
            <a:r>
              <a:rPr lang="zh-TW" altLang="en-US" sz="2800" dirty="0">
                <a:effectLst/>
                <a:ea typeface="文鼎古印體" panose="02010609010101010101" pitchFamily="49" charset="-120"/>
              </a:rPr>
              <a:t>脆的酥皮下是鬆軟的麵包，香氣四溢</a:t>
            </a:r>
            <a:r>
              <a:rPr lang="zh-TW" altLang="en-US" sz="2800" dirty="0" smtClean="0">
                <a:effectLst/>
                <a:ea typeface="文鼎古印體" panose="02010609010101010101" pitchFamily="49" charset="-120"/>
              </a:rPr>
              <a:t>，</a:t>
            </a:r>
            <a:r>
              <a:rPr lang="zh-TW" altLang="en-US" sz="2800" b="1" dirty="0" smtClean="0">
                <a:effectLst/>
                <a:ea typeface="文鼎古印體" panose="02010609010101010101" pitchFamily="49" charset="-120"/>
              </a:rPr>
              <a:t>是茶</a:t>
            </a:r>
            <a:r>
              <a:rPr lang="zh-TW" altLang="en-US" sz="2800" b="1" dirty="0">
                <a:effectLst/>
                <a:ea typeface="文鼎古印體" panose="02010609010101010101" pitchFamily="49" charset="-120"/>
              </a:rPr>
              <a:t>餐廳、冰室及餅店裡的寵兒</a:t>
            </a:r>
            <a:r>
              <a:rPr lang="zh-TW" altLang="en-US" sz="2800" dirty="0" smtClean="0">
                <a:effectLst/>
                <a:ea typeface="文鼎古印體" panose="02010609010101010101" pitchFamily="49" charset="-120"/>
              </a:rPr>
              <a:t>。</a:t>
            </a:r>
            <a:endParaRPr lang="en-US" altLang="zh-TW" sz="2800" dirty="0" smtClean="0">
              <a:effectLst/>
              <a:ea typeface="文鼎古印體" panose="02010609010101010101" pitchFamily="49" charset="-120"/>
            </a:endParaRPr>
          </a:p>
          <a:p>
            <a:r>
              <a:rPr lang="zh-TW" altLang="en-US" sz="2800" dirty="0" smtClean="0">
                <a:effectLst/>
                <a:ea typeface="文鼎古印體" panose="02010609010101010101" pitchFamily="49" charset="-120"/>
              </a:rPr>
              <a:t>據</a:t>
            </a:r>
            <a:r>
              <a:rPr lang="zh-TW" altLang="en-US" sz="2800" dirty="0">
                <a:effectLst/>
                <a:ea typeface="文鼎古印體" panose="02010609010101010101" pitchFamily="49" charset="-120"/>
              </a:rPr>
              <a:t>聞早年香港人認為麵包味道單調，故在麵包上添一層由砂糖、雞蛋、麵粉及豬油等材料製成的酥皮，增加美味及口感</a:t>
            </a:r>
            <a:r>
              <a:rPr lang="zh-TW" altLang="en-US" sz="2800" dirty="0" smtClean="0">
                <a:effectLst/>
                <a:ea typeface="文鼎古印體" panose="02010609010101010101" pitchFamily="49" charset="-120"/>
              </a:rPr>
              <a:t>。</a:t>
            </a:r>
            <a:endParaRPr lang="en-US" altLang="zh-TW" sz="2800" dirty="0" smtClean="0">
              <a:effectLst/>
              <a:ea typeface="文鼎古印體" panose="02010609010101010101" pitchFamily="49" charset="-120"/>
            </a:endParaRPr>
          </a:p>
          <a:p>
            <a:r>
              <a:rPr lang="zh-TW" altLang="en-US" sz="2800" dirty="0" smtClean="0">
                <a:effectLst/>
                <a:ea typeface="文鼎古印體" panose="02010609010101010101" pitchFamily="49" charset="-120"/>
              </a:rPr>
              <a:t>把</a:t>
            </a:r>
            <a:r>
              <a:rPr lang="zh-TW" altLang="en-US" sz="2800" dirty="0">
                <a:effectLst/>
                <a:ea typeface="文鼎古印體" panose="02010609010101010101" pitchFamily="49" charset="-120"/>
              </a:rPr>
              <a:t>剛出爐熱騰騰的菠蘿包橫切開，夾上一片冰冷的牛油，便是香港本土卡通角色麥兜愛吃的菠蘿油了。</a:t>
            </a:r>
          </a:p>
          <a:p>
            <a:pPr marL="0" indent="0">
              <a:buNone/>
            </a:pPr>
            <a:r>
              <a:rPr lang="en-US" altLang="zh-TW" sz="2800" dirty="0" smtClean="0">
                <a:effectLst/>
              </a:rPr>
              <a:t>Source</a:t>
            </a:r>
            <a:r>
              <a:rPr lang="en-US" altLang="zh-TW" sz="2800" dirty="0">
                <a:effectLst/>
              </a:rPr>
              <a:t>: </a:t>
            </a:r>
            <a:r>
              <a:rPr lang="en-US" altLang="zh-TW" sz="2800" dirty="0">
                <a:effectLst/>
                <a:hlinkClick r:id="rId3"/>
              </a:rPr>
              <a:t>http://</a:t>
            </a:r>
            <a:r>
              <a:rPr lang="en-US" altLang="zh-TW" sz="2800" dirty="0" smtClean="0">
                <a:effectLst/>
                <a:hlinkClick r:id="rId3"/>
              </a:rPr>
              <a:t>www.discoverhongkong.com/tc/dine-drink/what-to-eat/local-flavours/local-snacks.jsp#ixzz3Y104Lfvk</a:t>
            </a:r>
            <a:endParaRPr lang="zh-HK" altLang="en-US" sz="2800" dirty="0"/>
          </a:p>
        </p:txBody>
      </p:sp>
    </p:spTree>
    <p:extLst>
      <p:ext uri="{BB962C8B-B14F-4D97-AF65-F5344CB8AC3E}">
        <p14:creationId xmlns:p14="http://schemas.microsoft.com/office/powerpoint/2010/main" val="4069102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TM04033921[[fn=大馬士革風]]</Template>
  <TotalTime>678</TotalTime>
  <Words>1045</Words>
  <Application>Microsoft Office PowerPoint</Application>
  <PresentationFormat>寬螢幕</PresentationFormat>
  <Paragraphs>82</Paragraphs>
  <Slides>20</Slides>
  <Notes>1</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20</vt:i4>
      </vt:variant>
    </vt:vector>
  </HeadingPairs>
  <TitlesOfParts>
    <vt:vector size="34" baseType="lpstr">
      <vt:lpstr>宋体</vt:lpstr>
      <vt:lpstr>文鼎古印體</vt:lpstr>
      <vt:lpstr>文鼎海報體</vt:lpstr>
      <vt:lpstr>文鼎粗行楷</vt:lpstr>
      <vt:lpstr>文鼎粗隸</vt:lpstr>
      <vt:lpstr>新細明體</vt:lpstr>
      <vt:lpstr>標楷體</vt:lpstr>
      <vt:lpstr>Arial</vt:lpstr>
      <vt:lpstr>Bauhaus 93</vt:lpstr>
      <vt:lpstr>Blackletter686 BT</vt:lpstr>
      <vt:lpstr>Bookman Old Style</vt:lpstr>
      <vt:lpstr>Calibri</vt:lpstr>
      <vt:lpstr>Rockwell</vt:lpstr>
      <vt:lpstr>Damask</vt:lpstr>
      <vt:lpstr>東華三院羅裕積小學 ITCA金章專題研習簡報 </vt:lpstr>
      <vt:lpstr>目錄</vt:lpstr>
      <vt:lpstr>旅遊網選出 港街頭小食　全球最惹味</vt:lpstr>
      <vt:lpstr>引言</vt:lpstr>
      <vt:lpstr>香港特色街頭小食歷史</vt:lpstr>
      <vt:lpstr>港人最愛“掃街”行動 街頭小吃嚼出香港文化味道 </vt:lpstr>
      <vt:lpstr>大家的集體回憶----魚蛋</vt:lpstr>
      <vt:lpstr>體現香港人不斷創新的雞蛋仔</vt:lpstr>
      <vt:lpstr>香港本土特色-----菠蘿包</vt:lpstr>
      <vt:lpstr>見證香港社會變遷的燒賣</vt:lpstr>
      <vt:lpstr>體現多元文化交融的西米露</vt:lpstr>
      <vt:lpstr>香港特色街頭小食文化</vt:lpstr>
      <vt:lpstr>問卷調查</vt:lpstr>
      <vt:lpstr> 第一題 你喜歡吃香港特色街頭小食嗎？ </vt:lpstr>
      <vt:lpstr>分析</vt:lpstr>
      <vt:lpstr>第三題：你在哪些情況下吃小食?</vt:lpstr>
      <vt:lpstr>分析</vt:lpstr>
      <vt:lpstr>總結</vt:lpstr>
      <vt:lpstr>資料來源</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東華三院羅裕積小學 ITCA金章專題研習簡報</dc:title>
  <dc:creator>profile</dc:creator>
  <cp:lastModifiedBy>profile</cp:lastModifiedBy>
  <cp:revision>78</cp:revision>
  <dcterms:created xsi:type="dcterms:W3CDTF">2015-04-16T02:27:38Z</dcterms:created>
  <dcterms:modified xsi:type="dcterms:W3CDTF">2015-04-24T09:27:39Z</dcterms:modified>
</cp:coreProperties>
</file>