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9" r:id="rId3"/>
    <p:sldId id="257" r:id="rId4"/>
    <p:sldId id="292" r:id="rId5"/>
    <p:sldId id="293" r:id="rId6"/>
    <p:sldId id="294" r:id="rId7"/>
    <p:sldId id="295" r:id="rId8"/>
    <p:sldId id="296" r:id="rId9"/>
    <p:sldId id="262" r:id="rId10"/>
    <p:sldId id="297" r:id="rId11"/>
    <p:sldId id="269" r:id="rId12"/>
    <p:sldId id="268" r:id="rId13"/>
    <p:sldId id="270" r:id="rId14"/>
    <p:sldId id="273" r:id="rId15"/>
    <p:sldId id="282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3" r:id="rId24"/>
    <p:sldId id="285" r:id="rId25"/>
    <p:sldId id="271" r:id="rId26"/>
    <p:sldId id="298" r:id="rId27"/>
  </p:sldIdLst>
  <p:sldSz cx="9144000" cy="6858000" type="screen4x3"/>
  <p:notesSz cx="6797675" cy="987425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7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246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zh-HK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你喜歡甚麽建築特色？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layout/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HK"/>
                </a:p>
              </c:txPr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857644356955381"/>
                      <c:h val="9.0266808964781217E-2"/>
                    </c:manualLayout>
                  </c15:layout>
                </c:ext>
              </c:extLst>
            </c:dLbl>
            <c:dLbl>
              <c:idx val="1"/>
              <c:layout/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HK"/>
                </a:p>
              </c:txPr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718755468066492"/>
                      <c:h val="0.11288162085395674"/>
                    </c:manualLayout>
                  </c15:layout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zh-HK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工作表1!$A$2:$A$4</c:f>
              <c:strCache>
                <c:ptCount val="3"/>
                <c:pt idx="0">
                  <c:v>歌德式</c:v>
                </c:pt>
                <c:pt idx="1">
                  <c:v>維多利亞式</c:v>
                </c:pt>
                <c:pt idx="2">
                  <c:v>現代主義建築</c:v>
                </c:pt>
              </c:strCache>
            </c:strRef>
          </c:cat>
          <c:val>
            <c:numRef>
              <c:f>工作表1!$B$2:$B$4</c:f>
              <c:numCache>
                <c:formatCode>General</c:formatCode>
                <c:ptCount val="3"/>
                <c:pt idx="0">
                  <c:v>9</c:v>
                </c:pt>
                <c:pt idx="1">
                  <c:v>7</c:v>
                </c:pt>
                <c:pt idx="2">
                  <c:v>1.4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zh-HK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zh-HK"/>
        </a:p>
      </c:txPr>
    </c:title>
    <c:autoTitleDeleted val="0"/>
    <c:plotArea>
      <c:layout>
        <c:manualLayout>
          <c:layoutTarget val="inner"/>
          <c:xMode val="edge"/>
          <c:yMode val="edge"/>
          <c:x val="0.15667624889209603"/>
          <c:y val="0.18205767235494077"/>
          <c:w val="0.63684117297943155"/>
          <c:h val="0.76322554087171635"/>
        </c:manualLayout>
      </c:layout>
      <c:pie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哥德式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-0.13310698103686738"/>
                  <c:y val="5.369686900127568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9.3233876892587757E-3"/>
                  <c:y val="6.023545050819327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zh-HK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工作表1!$A$2:$A$4</c:f>
              <c:strCache>
                <c:ptCount val="3"/>
                <c:pt idx="0">
                  <c:v>宏偉</c:v>
                </c:pt>
                <c:pt idx="1">
                  <c:v>美觀</c:v>
                </c:pt>
                <c:pt idx="2">
                  <c:v>外形奇特</c:v>
                </c:pt>
              </c:strCache>
            </c:strRef>
          </c:cat>
          <c:val>
            <c:numRef>
              <c:f>工作表1!$B$2:$B$4</c:f>
              <c:numCache>
                <c:formatCode>General</c:formatCode>
                <c:ptCount val="3"/>
                <c:pt idx="0">
                  <c:v>4</c:v>
                </c:pt>
                <c:pt idx="1">
                  <c:v>4</c:v>
                </c:pt>
                <c:pt idx="2">
                  <c:v>1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zh-HK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4803529581984433"/>
          <c:y val="2.506486603125147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zh-HK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維多利亞式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HK"/>
                </a:p>
              </c:txPr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997254826983048"/>
                      <c:h val="0.20125015131021484"/>
                    </c:manualLayout>
                  </c15:layout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zh-HK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工作表1!$A$2:$A$4</c:f>
              <c:strCache>
                <c:ptCount val="3"/>
                <c:pt idx="0">
                  <c:v>宏偉</c:v>
                </c:pt>
                <c:pt idx="1">
                  <c:v>美觀</c:v>
                </c:pt>
                <c:pt idx="2">
                  <c:v>外形奇特</c:v>
                </c:pt>
              </c:strCache>
            </c:strRef>
          </c:cat>
          <c:val>
            <c:numRef>
              <c:f>工作表1!$B$2:$B$4</c:f>
              <c:numCache>
                <c:formatCode>General</c:formatCode>
                <c:ptCount val="3"/>
                <c:pt idx="0">
                  <c:v>0</c:v>
                </c:pt>
                <c:pt idx="1">
                  <c:v>6</c:v>
                </c:pt>
                <c:pt idx="2">
                  <c:v>1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zh-HK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zh-HK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現代主義建築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zh-HK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工作表1!$A$2:$A$4</c:f>
              <c:strCache>
                <c:ptCount val="3"/>
                <c:pt idx="0">
                  <c:v>宏偉</c:v>
                </c:pt>
                <c:pt idx="1">
                  <c:v>美觀</c:v>
                </c:pt>
                <c:pt idx="2">
                  <c:v>外形奇特</c:v>
                </c:pt>
              </c:strCache>
            </c:strRef>
          </c:cat>
          <c:val>
            <c:numRef>
              <c:f>工作表1!$B$2:$B$4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2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zh-HK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TW"/>
              <a:t>你認為甚麼是</a:t>
            </a:r>
            <a:r>
              <a:rPr lang="zh-CN"/>
              <a:t>好的</a:t>
            </a:r>
            <a:r>
              <a:rPr lang="zh-TW"/>
              <a:t>建築？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zh-HK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你認為甚麼是建築？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zh-HK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工作表1!$A$2:$A$4</c:f>
              <c:strCache>
                <c:ptCount val="3"/>
                <c:pt idx="0">
                  <c:v>可觀賞的</c:v>
                </c:pt>
                <c:pt idx="1">
                  <c:v>可使用的*</c:v>
                </c:pt>
                <c:pt idx="2">
                  <c:v>兩者都可</c:v>
                </c:pt>
              </c:strCache>
            </c:strRef>
          </c:cat>
          <c:val>
            <c:numRef>
              <c:f>工作表1!$B$2:$B$4</c:f>
              <c:numCache>
                <c:formatCode>General</c:formatCode>
                <c:ptCount val="3"/>
                <c:pt idx="0">
                  <c:v>11</c:v>
                </c:pt>
                <c:pt idx="1">
                  <c:v>8</c:v>
                </c:pt>
                <c:pt idx="2">
                  <c:v>1.4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zh-HK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zh-HK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TW"/>
              <a:t>你認為未來的建築應加入甚麼元素？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zh-HK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²你認為甚麼是建築設計？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zh-HK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工作表1!$A$2:$A$4</c:f>
              <c:strCache>
                <c:ptCount val="3"/>
                <c:pt idx="0">
                  <c:v>環保元素</c:v>
                </c:pt>
                <c:pt idx="1">
                  <c:v>獨特的外觀</c:v>
                </c:pt>
                <c:pt idx="2">
                  <c:v>多功能用途</c:v>
                </c:pt>
              </c:strCache>
            </c:strRef>
          </c:cat>
          <c:val>
            <c:numRef>
              <c:f>工作表1!$B$2:$B$4</c:f>
              <c:numCache>
                <c:formatCode>General</c:formatCode>
                <c:ptCount val="3"/>
                <c:pt idx="0">
                  <c:v>13</c:v>
                </c:pt>
                <c:pt idx="1">
                  <c:v>8</c:v>
                </c:pt>
                <c:pt idx="2">
                  <c:v>11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zh-HK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zh-H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48DE06-431C-4AE1-9B10-1DF68DED54B3}" type="datetimeFigureOut">
              <a:rPr lang="zh-HK" altLang="en-US" smtClean="0"/>
              <a:t>24/4/2015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42F1F3-997A-4F90-82F9-102DB31DD37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771693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2E31DF-CF0D-4C55-9DC9-88CD8C9C2D5D}" type="datetimeFigureOut">
              <a:rPr lang="zh-TW" altLang="en-US" smtClean="0"/>
              <a:t>2015/4/24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D67B91-C29F-40E0-9100-6B43E0E3BA9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8138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67B91-C29F-40E0-9100-6B43E0E3BA96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3645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83782-9572-400F-9CA7-892484666171}" type="datetimeFigureOut">
              <a:rPr lang="zh-TW" altLang="en-US" smtClean="0"/>
              <a:t>2015/4/24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47CAA-F721-4637-8E0F-09D52ED908F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83782-9572-400F-9CA7-892484666171}" type="datetimeFigureOut">
              <a:rPr lang="zh-TW" altLang="en-US" smtClean="0"/>
              <a:t>2015/4/24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47CAA-F721-4637-8E0F-09D52ED908F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83782-9572-400F-9CA7-892484666171}" type="datetimeFigureOut">
              <a:rPr lang="zh-TW" altLang="en-US" smtClean="0"/>
              <a:t>2015/4/24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47CAA-F721-4637-8E0F-09D52ED908F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83782-9572-400F-9CA7-892484666171}" type="datetimeFigureOut">
              <a:rPr lang="zh-TW" altLang="en-US" smtClean="0"/>
              <a:t>2015/4/24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47CAA-F721-4637-8E0F-09D52ED908F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83782-9572-400F-9CA7-892484666171}" type="datetimeFigureOut">
              <a:rPr lang="zh-TW" altLang="en-US" smtClean="0"/>
              <a:t>2015/4/24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47CAA-F721-4637-8E0F-09D52ED908F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83782-9572-400F-9CA7-892484666171}" type="datetimeFigureOut">
              <a:rPr lang="zh-TW" altLang="en-US" smtClean="0"/>
              <a:t>2015/4/24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47CAA-F721-4637-8E0F-09D52ED908F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83782-9572-400F-9CA7-892484666171}" type="datetimeFigureOut">
              <a:rPr lang="zh-TW" altLang="en-US" smtClean="0"/>
              <a:t>2015/4/24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47CAA-F721-4637-8E0F-09D52ED908F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83782-9572-400F-9CA7-892484666171}" type="datetimeFigureOut">
              <a:rPr lang="zh-TW" altLang="en-US" smtClean="0"/>
              <a:t>2015/4/24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47CAA-F721-4637-8E0F-09D52ED908F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83782-9572-400F-9CA7-892484666171}" type="datetimeFigureOut">
              <a:rPr lang="zh-TW" altLang="en-US" smtClean="0"/>
              <a:t>2015/4/24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47CAA-F721-4637-8E0F-09D52ED908F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83782-9572-400F-9CA7-892484666171}" type="datetimeFigureOut">
              <a:rPr lang="zh-TW" altLang="en-US" smtClean="0"/>
              <a:t>2015/4/24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47CAA-F721-4637-8E0F-09D52ED908F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 smtClean="0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83782-9572-400F-9CA7-892484666171}" type="datetimeFigureOut">
              <a:rPr lang="zh-TW" altLang="en-US" smtClean="0"/>
              <a:t>2015/4/24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47CAA-F721-4637-8E0F-09D52ED908F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13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14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83782-9572-400F-9CA7-892484666171}" type="datetimeFigureOut">
              <a:rPr lang="zh-TW" altLang="en-US" smtClean="0"/>
              <a:t>2015/4/24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47CAA-F721-4637-8E0F-09D52ED908F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zh-hk.hongkong.wikia.com/wiki/%E7%BE%8E%E5%88%A9%E6%A8%93" TargetMode="External"/><Relationship Id="rId3" Type="http://schemas.openxmlformats.org/officeDocument/2006/relationships/hyperlink" Target="http://zh.wikipedia.org/wiki/%E9%A6%99%E6%B8%AF%E5%BB%BA%E7%AF%89" TargetMode="External"/><Relationship Id="rId7" Type="http://schemas.openxmlformats.org/officeDocument/2006/relationships/hyperlink" Target="http://wiki.mbalib.com/zh-tw/%E5%BB%BA%E7%AD%91%E8%AE%BE%E8%AE%A1" TargetMode="External"/><Relationship Id="rId2" Type="http://schemas.openxmlformats.org/officeDocument/2006/relationships/hyperlink" Target="http://zh.wikipedia.org/wiki/%E5%BB%BA%E7%AD%9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zh.wikipedia.org/wiki/%E5%93%A5%E7%89%B9%E5%BC%8F%E5%BB%BA%E7%AD%91" TargetMode="External"/><Relationship Id="rId5" Type="http://schemas.openxmlformats.org/officeDocument/2006/relationships/hyperlink" Target="http://www.mmag.com.tw/ad/article.php?art_no=810&amp;ap=a" TargetMode="External"/><Relationship Id="rId4" Type="http://schemas.openxmlformats.org/officeDocument/2006/relationships/hyperlink" Target="http://www.hk-place.com/view.php?id=269" TargetMode="External"/><Relationship Id="rId9" Type="http://schemas.openxmlformats.org/officeDocument/2006/relationships/hyperlink" Target="http://zh.wikipedia.org/zh-hk/%E7%8E%B0%E4%BB%A3%E4%B8%BB%E4%B9%89%E5%BB%BA%E7%AD%91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cheung\Local Settings\Temporary Internet Files\Content.IE5\9S4HY1TQ\MP900433777[1]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" y="-13841"/>
            <a:ext cx="9144000" cy="6852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1913223" y="3501008"/>
            <a:ext cx="883575" cy="923330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perspectiveFront"/>
            <a:lightRig rig="threePt" dir="t"/>
          </a:scene3d>
        </p:spPr>
        <p:txBody>
          <a:bodyPr wrap="none" lIns="91440" tIns="45720" rIns="91440" bIns="45720">
            <a:spAutoFit/>
            <a:scene3d>
              <a:camera prst="isometricLeftDown"/>
              <a:lightRig rig="threePt" dir="t"/>
            </a:scene3d>
          </a:bodyPr>
          <a:lstStyle/>
          <a:p>
            <a:pPr algn="ctr"/>
            <a:r>
              <a:rPr lang="zh-TW" altLang="en-US" sz="5400" b="1" spc="50" dirty="0">
                <a:ln w="1270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建</a:t>
            </a:r>
            <a:endParaRPr lang="zh-TW" altLang="en-US" sz="5400" b="1" cap="none" spc="50" dirty="0">
              <a:ln w="12700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3203437" y="3635181"/>
            <a:ext cx="877163" cy="923330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none" lIns="91440" tIns="45720" rIns="91440" bIns="45720">
            <a:spAutoFit/>
            <a:scene3d>
              <a:camera prst="isometricRightUp"/>
              <a:lightRig rig="threePt" dir="t"/>
            </a:scene3d>
          </a:bodyPr>
          <a:lstStyle/>
          <a:p>
            <a:pPr algn="ctr"/>
            <a:r>
              <a:rPr lang="zh-TW" altLang="en-US" sz="5400" b="1" dirty="0">
                <a:ln w="3155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築</a:t>
            </a:r>
            <a:endParaRPr lang="zh-TW" altLang="en-US" sz="5400" b="1" cap="none" spc="0" dirty="0">
              <a:ln w="31550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7" name="矩形 6"/>
          <p:cNvSpPr/>
          <p:nvPr/>
        </p:nvSpPr>
        <p:spPr>
          <a:xfrm>
            <a:off x="4549989" y="3907986"/>
            <a:ext cx="877164" cy="923330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none" lIns="91440" tIns="45720" rIns="91440" bIns="45720">
            <a:spAutoFit/>
            <a:scene3d>
              <a:camera prst="isometricLeftDown"/>
              <a:lightRig rig="threePt" dir="t"/>
            </a:scene3d>
          </a:bodyPr>
          <a:lstStyle/>
          <a:p>
            <a:pPr algn="ctr"/>
            <a:r>
              <a:rPr lang="zh-CN" altLang="en-US" sz="5400" b="1" cap="none" spc="0" dirty="0" smtClean="0">
                <a:ln w="1905">
                  <a:solidFill>
                    <a:srgbClr val="FFFF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特</a:t>
            </a:r>
            <a:endParaRPr lang="zh-TW" altLang="en-US" sz="5400" b="1" cap="none" spc="0" dirty="0">
              <a:ln w="1905">
                <a:solidFill>
                  <a:srgbClr val="FFFF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矩形 7"/>
          <p:cNvSpPr/>
          <p:nvPr/>
        </p:nvSpPr>
        <p:spPr>
          <a:xfrm rot="21410853">
            <a:off x="5965716" y="4252217"/>
            <a:ext cx="877164" cy="923330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none" lIns="91440" tIns="45720" rIns="91440" bIns="45720">
            <a:spAutoFit/>
            <a:scene3d>
              <a:camera prst="isometricRightUp"/>
              <a:lightRig rig="threePt" dir="t"/>
            </a:scene3d>
          </a:bodyPr>
          <a:lstStyle/>
          <a:p>
            <a:pPr algn="ctr"/>
            <a:r>
              <a:rPr lang="zh-CN" altLang="en-US" sz="5400" b="1" cap="none" spc="0" dirty="0" smtClean="0">
                <a:ln w="31550" cmpd="sng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色</a:t>
            </a:r>
            <a:endParaRPr lang="zh-TW" altLang="en-US" sz="5400" b="1" cap="none" spc="0" dirty="0">
              <a:ln w="31550" cmpd="sng">
                <a:solidFill>
                  <a:srgbClr val="FFC000"/>
                </a:soli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363428" y="178276"/>
            <a:ext cx="6417142" cy="258532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zh-TW" altLang="en-US" sz="5400" b="1" kern="10" dirty="0">
                <a:ln w="12700">
                  <a:solidFill>
                    <a:srgbClr val="FFFF00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東華三院</a:t>
            </a:r>
            <a:r>
              <a:rPr lang="zh-TW" altLang="en-US" sz="5400" b="1" kern="10" dirty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羅裕積小學</a:t>
            </a:r>
            <a:r>
              <a:rPr lang="zh-TW" altLang="en-US" sz="5400" b="1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TW" altLang="en-US" sz="5400" b="1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5400" b="1" kern="10" dirty="0" smtClean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99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ITCA</a:t>
            </a:r>
            <a:r>
              <a:rPr lang="zh-TW" altLang="en-US" sz="5400" b="1" kern="10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99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金</a:t>
            </a:r>
            <a:r>
              <a:rPr lang="zh-TW" altLang="en-US" sz="5400" b="1" kern="10" dirty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99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章計劃</a:t>
            </a:r>
            <a:r>
              <a:rPr lang="zh-TW" altLang="en-US" sz="5400" b="1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TW" altLang="en-US" sz="5400" b="1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440920" y="5733256"/>
            <a:ext cx="2262159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zh-CN" alt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林達炘</a:t>
            </a:r>
            <a:endParaRPr lang="zh-TW" alt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251520" y="2924944"/>
            <a:ext cx="79208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香港</a:t>
            </a:r>
            <a:endParaRPr lang="zh-HK" altLang="en-US" sz="8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34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1117">
            <a:off x="2165602" y="652902"/>
            <a:ext cx="5969581" cy="4477186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香港建築的歷史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764904"/>
          </a:xfrm>
        </p:spPr>
        <p:txBody>
          <a:bodyPr/>
          <a:lstStyle/>
          <a:p>
            <a:r>
              <a:rPr lang="zh-TW" alt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現代</a:t>
            </a:r>
            <a:r>
              <a:rPr lang="zh-TW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建築時期</a:t>
            </a:r>
            <a:r>
              <a:rPr lang="zh-TW" alt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。</a:t>
            </a:r>
            <a:endParaRPr lang="en-US" altLang="zh-TW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華康雅風體W3(P)" panose="03000300000000000000" pitchFamily="66" charset="-120"/>
              <a:ea typeface="華康雅風體W3(P)" panose="03000300000000000000" pitchFamily="66" charset="-120"/>
            </a:endParaRPr>
          </a:p>
          <a:p>
            <a:r>
              <a:rPr lang="zh-TW" alt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以商業大廈、公共屋邨、</a:t>
            </a:r>
            <a:r>
              <a:rPr lang="zh-HK" altLang="zh-HK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除了</a:t>
            </a:r>
            <a:r>
              <a:rPr lang="zh-HK" altLang="zh-HK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商業大廈外，很多基礎建設也是著名的建築物，例如青馬大橋、汲水門大橋、香港國際機場、汀九橋、昂船洲大橋等等。</a:t>
            </a:r>
            <a:endParaRPr lang="zh-TW" alt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華康雅風體W3(P)" panose="03000300000000000000" pitchFamily="66" charset="-120"/>
              <a:ea typeface="華康雅風體W3(P)" panose="030003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807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67744" y="404664"/>
            <a:ext cx="4896544" cy="778098"/>
          </a:xfrm>
        </p:spPr>
        <p:txBody>
          <a:bodyPr/>
          <a:lstStyle/>
          <a:p>
            <a:r>
              <a:rPr lang="zh-CN" alt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現代主義建築風格</a:t>
            </a:r>
            <a:endParaRPr lang="zh-TW" alt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華康雅風體W3(P)" panose="03000300000000000000" pitchFamily="66" charset="-120"/>
              <a:ea typeface="華康雅風體W3(P)" panose="03000300000000000000" pitchFamily="66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997152"/>
          </a:xfrm>
        </p:spPr>
        <p:txBody>
          <a:bodyPr>
            <a:normAutofit fontScale="77500" lnSpcReduction="20000"/>
          </a:bodyPr>
          <a:lstStyle/>
          <a:p>
            <a:pPr>
              <a:buFont typeface="Arial"/>
              <a:buChar char="•"/>
            </a:pPr>
            <a:r>
              <a:rPr lang="zh-TW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強調建築隨時代發展而變化，現代建築應該與工業時代的條件特點相適應。</a:t>
            </a:r>
          </a:p>
          <a:p>
            <a:pPr>
              <a:buFont typeface="Arial"/>
              <a:buChar char="•"/>
            </a:pPr>
            <a:r>
              <a:rPr lang="zh-TW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強調建築師要研究和解決建築的實用功能需求和經濟問題。</a:t>
            </a:r>
          </a:p>
          <a:p>
            <a:pPr>
              <a:buFont typeface="Arial"/>
              <a:buChar char="•"/>
            </a:pPr>
            <a:r>
              <a:rPr lang="zh-TW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主張採用新材料、新結構，促進建築技術革新，在建築設計中運用和發揮新材料、新結構的特性。</a:t>
            </a:r>
          </a:p>
          <a:p>
            <a:pPr>
              <a:buFont typeface="Arial"/>
              <a:buChar char="•"/>
            </a:pPr>
            <a:r>
              <a:rPr lang="zh-TW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主張擺脫歷史上過時的建築傳統的束縛。</a:t>
            </a:r>
          </a:p>
          <a:p>
            <a:pPr>
              <a:buFont typeface="Arial"/>
              <a:buChar char="•"/>
            </a:pPr>
            <a:r>
              <a:rPr lang="zh-TW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主張創造新的建築藝術風格，發展建築美學。</a:t>
            </a:r>
          </a:p>
          <a:p>
            <a:pPr>
              <a:buFont typeface="Arial"/>
              <a:buChar char="•"/>
            </a:pPr>
            <a:r>
              <a:rPr lang="zh-TW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採用最少材料最大功能性導向</a:t>
            </a:r>
          </a:p>
          <a:p>
            <a:pPr>
              <a:buFont typeface="Arial"/>
              <a:buChar char="•"/>
            </a:pPr>
            <a:r>
              <a:rPr lang="zh-TW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採用幾何外型達成美感</a:t>
            </a:r>
          </a:p>
          <a:p>
            <a:pPr>
              <a:buFont typeface="Arial"/>
              <a:buChar char="•"/>
            </a:pPr>
            <a:r>
              <a:rPr lang="zh-TW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沒有裝飾</a:t>
            </a:r>
          </a:p>
          <a:p>
            <a:pPr>
              <a:buFont typeface="Arial"/>
              <a:buChar char="•"/>
            </a:pPr>
            <a:r>
              <a:rPr lang="zh-TW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簡單連續複製的結構</a:t>
            </a:r>
          </a:p>
          <a:p>
            <a:pPr>
              <a:buFont typeface="Arial"/>
              <a:buChar char="•"/>
            </a:pPr>
            <a:r>
              <a:rPr lang="zh-TW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符合結構</a:t>
            </a:r>
            <a:r>
              <a:rPr lang="zh-TW" alt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力學</a:t>
            </a:r>
            <a:endParaRPr lang="zh-TW" alt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華康雅風體W3(P)" panose="03000300000000000000" pitchFamily="66" charset="-120"/>
              <a:ea typeface="華康雅風體W3(P)" panose="030003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3691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873792" y="404664"/>
            <a:ext cx="3384376" cy="706090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現代主義建築</a:t>
            </a:r>
            <a:endParaRPr lang="zh-TW" alt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華康雅風體W3(P)" panose="03000300000000000000" pitchFamily="66" charset="-120"/>
              <a:ea typeface="華康雅風體W3(P)" panose="03000300000000000000" pitchFamily="66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-6020" y="1340768"/>
            <a:ext cx="9144000" cy="5517232"/>
          </a:xfrm>
        </p:spPr>
        <p:txBody>
          <a:bodyPr>
            <a:normAutofit/>
          </a:bodyPr>
          <a:lstStyle/>
          <a:p>
            <a:r>
              <a:rPr lang="zh-TW" alt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現代主義建築</a:t>
            </a:r>
            <a:r>
              <a:rPr lang="zh-TW" alt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是指一種簡約、沒有裝飾的建築風格</a:t>
            </a:r>
            <a:r>
              <a:rPr lang="zh-TW" alt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。</a:t>
            </a:r>
            <a:endParaRPr lang="en-US" altLang="zh-TW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華康雅風體W3(P)" panose="03000300000000000000" pitchFamily="66" charset="-120"/>
              <a:ea typeface="華康雅風體W3(P)" panose="03000300000000000000" pitchFamily="66" charset="-120"/>
            </a:endParaRPr>
          </a:p>
          <a:p>
            <a:r>
              <a:rPr lang="en-US" altLang="zh-TW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1860</a:t>
            </a:r>
            <a:r>
              <a:rPr lang="zh-TW" alt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年代後萌芽</a:t>
            </a:r>
            <a:r>
              <a:rPr lang="zh-TW" alt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。此時的建築強調功能性和</a:t>
            </a:r>
            <a:r>
              <a:rPr lang="zh-TW" alt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理性</a:t>
            </a:r>
            <a:r>
              <a:rPr lang="zh-TW" alt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，</a:t>
            </a:r>
            <a:r>
              <a:rPr lang="zh-TW" alt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因此</a:t>
            </a:r>
            <a:r>
              <a:rPr lang="zh-TW" alt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又稱為功能主義或理性主義。</a:t>
            </a:r>
          </a:p>
          <a:p>
            <a:r>
              <a:rPr lang="zh-TW" alt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代表作：</a:t>
            </a:r>
            <a:endParaRPr lang="en-US" altLang="zh-TW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華康雅風體W3(P)" panose="03000300000000000000" pitchFamily="66" charset="-120"/>
              <a:ea typeface="華康雅風體W3(P)" panose="03000300000000000000" pitchFamily="66" charset="-120"/>
            </a:endParaRPr>
          </a:p>
          <a:p>
            <a:r>
              <a:rPr lang="zh-TW" alt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香港中銀大廈</a:t>
            </a:r>
            <a:r>
              <a:rPr lang="en-US" altLang="zh-TW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(1851</a:t>
            </a:r>
            <a:r>
              <a:rPr lang="zh-TW" alt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年</a:t>
            </a:r>
            <a:r>
              <a:rPr lang="en-US" altLang="zh-TW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)</a:t>
            </a:r>
            <a:endParaRPr lang="en-US" altLang="zh-TW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華康雅風體W3(P)" panose="03000300000000000000" pitchFamily="66" charset="-120"/>
              <a:ea typeface="華康雅風體W3(P)" panose="030003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17231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87856">
            <a:off x="6240794" y="-152555"/>
            <a:ext cx="2676116" cy="37733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44257">
            <a:off x="3371510" y="3911171"/>
            <a:ext cx="5538513" cy="2780074"/>
          </a:xfrm>
          <a:prstGeom prst="roundRect">
            <a:avLst>
              <a:gd name="adj" fmla="val 9468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66037" y="1196752"/>
            <a:ext cx="5018513" cy="3240360"/>
          </a:xfrm>
        </p:spPr>
        <p:txBody>
          <a:bodyPr>
            <a:normAutofit lnSpcReduction="10000"/>
          </a:bodyPr>
          <a:lstStyle/>
          <a:p>
            <a:r>
              <a:rPr lang="zh-TW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中銀大廈樓高</a:t>
            </a:r>
            <a:r>
              <a:rPr lang="en-US" altLang="zh-TW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70</a:t>
            </a:r>
            <a:r>
              <a:rPr lang="zh-TW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層，樓高</a:t>
            </a:r>
            <a:r>
              <a:rPr lang="en-US" altLang="zh-TW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315</a:t>
            </a:r>
            <a:r>
              <a:rPr lang="zh-TW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米，加頂上兩桿的高度共有</a:t>
            </a:r>
            <a:r>
              <a:rPr lang="en-US" altLang="zh-TW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367.4</a:t>
            </a:r>
            <a:r>
              <a:rPr lang="zh-TW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米</a:t>
            </a:r>
            <a:r>
              <a:rPr lang="zh-TW" alt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。</a:t>
            </a:r>
            <a:endParaRPr lang="en-US" altLang="zh-TW" sz="2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華康雅風體W3(P)" panose="03000300000000000000" pitchFamily="66" charset="-120"/>
              <a:ea typeface="華康雅風體W3(P)" panose="03000300000000000000" pitchFamily="66" charset="-120"/>
            </a:endParaRPr>
          </a:p>
          <a:p>
            <a:r>
              <a:rPr lang="zh-TW" alt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其</a:t>
            </a:r>
            <a:r>
              <a:rPr lang="zh-TW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因此為</a:t>
            </a:r>
            <a:r>
              <a:rPr lang="en-US" altLang="zh-TW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1989</a:t>
            </a:r>
            <a:r>
              <a:rPr lang="zh-TW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年至</a:t>
            </a:r>
            <a:r>
              <a:rPr lang="en-US" altLang="zh-TW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1992</a:t>
            </a:r>
            <a:r>
              <a:rPr lang="zh-TW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年間香港及全亞洲最高的建築物</a:t>
            </a:r>
            <a:r>
              <a:rPr lang="zh-TW" alt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，整</a:t>
            </a:r>
            <a:r>
              <a:rPr lang="zh-TW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座建築物的拐角由四根加強混凝土柱支撐，由三角形框架將建築的壓力轉移到四根柱子上。外面用玻璃幕覆蓋</a:t>
            </a:r>
            <a:r>
              <a:rPr lang="zh-TW" alt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。</a:t>
            </a:r>
            <a:endParaRPr lang="en-US" altLang="zh-TW" sz="2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華康雅風體W3(P)" panose="03000300000000000000" pitchFamily="66" charset="-120"/>
              <a:ea typeface="華康雅風體W3(P)" panose="03000300000000000000" pitchFamily="66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9222" y="332656"/>
            <a:ext cx="8229600" cy="864096"/>
          </a:xfrm>
        </p:spPr>
        <p:txBody>
          <a:bodyPr>
            <a:normAutofit/>
          </a:bodyPr>
          <a:lstStyle/>
          <a:p>
            <a:r>
              <a:rPr lang="zh-CN" alt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現代主義建築</a:t>
            </a:r>
            <a:r>
              <a:rPr lang="en-US" altLang="zh-CN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——</a:t>
            </a:r>
            <a:r>
              <a:rPr lang="zh-TW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中銀</a:t>
            </a:r>
            <a:r>
              <a:rPr lang="zh-TW" alt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大廈</a:t>
            </a:r>
            <a:endParaRPr lang="zh-TW" alt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華康雅風體W3(P)" panose="03000300000000000000" pitchFamily="66" charset="-120"/>
              <a:ea typeface="華康雅風體W3(P)" panose="03000300000000000000" pitchFamily="66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66038" y="4549170"/>
            <a:ext cx="32538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zh-TW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其獨特外型設計因此讓它成為香港最矚目地標之一</a:t>
            </a:r>
            <a:r>
              <a:rPr lang="zh-CN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。</a:t>
            </a:r>
            <a:endParaRPr lang="en-US" altLang="zh-TW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華康雅風體W3(P)" panose="03000300000000000000" pitchFamily="66" charset="-120"/>
              <a:ea typeface="華康雅風體W3(P)" panose="030003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3103809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8277"/>
            <a:ext cx="9144000" cy="530403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問卷調查</a:t>
            </a:r>
            <a:endParaRPr lang="zh-TW" alt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華康雅風體W3(P)" panose="03000300000000000000" pitchFamily="66" charset="-120"/>
              <a:ea typeface="華康雅風體W3(P)" panose="03000300000000000000" pitchFamily="66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6237312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zh-TW" altLang="zh-TW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你</a:t>
            </a:r>
            <a:r>
              <a:rPr lang="zh-TW" altLang="zh-TW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喜歡甚麽建築特色？</a:t>
            </a:r>
            <a:r>
              <a:rPr lang="en-US" altLang="zh-TW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(</a:t>
            </a:r>
            <a:r>
              <a:rPr lang="zh-TW" altLang="zh-TW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以附例</a:t>
            </a:r>
            <a:r>
              <a:rPr lang="zh-TW" altLang="zh-TW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為</a:t>
            </a:r>
            <a:r>
              <a:rPr lang="zh-TW" alt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準</a:t>
            </a:r>
            <a:r>
              <a:rPr lang="en-US" altLang="zh-TW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)</a:t>
            </a:r>
            <a:endParaRPr lang="zh-TW" altLang="zh-TW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華康雅風體W3(P)" panose="03000300000000000000" pitchFamily="66" charset="-120"/>
              <a:ea typeface="華康雅風體W3(P)" panose="03000300000000000000" pitchFamily="66" charset="-120"/>
            </a:endParaRPr>
          </a:p>
          <a:p>
            <a:pPr lvl="0"/>
            <a:r>
              <a:rPr lang="zh-TW" altLang="zh-TW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歌德式□</a:t>
            </a:r>
            <a:r>
              <a:rPr lang="en-US" altLang="zh-TW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  b.</a:t>
            </a:r>
            <a:r>
              <a:rPr lang="zh-TW" altLang="zh-TW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維多利亞式□</a:t>
            </a:r>
            <a:r>
              <a:rPr lang="en-US" altLang="zh-TW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  c.</a:t>
            </a:r>
            <a:r>
              <a:rPr lang="zh-TW" altLang="zh-TW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現代主義建築□</a:t>
            </a:r>
          </a:p>
          <a:p>
            <a:pPr lvl="0"/>
            <a:endParaRPr lang="en-US" altLang="zh-TW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華康雅風體W3(P)" panose="03000300000000000000" pitchFamily="66" charset="-120"/>
              <a:ea typeface="華康雅風體W3(P)" panose="03000300000000000000" pitchFamily="66" charset="-120"/>
            </a:endParaRPr>
          </a:p>
          <a:p>
            <a:pPr lvl="0"/>
            <a:r>
              <a:rPr lang="zh-TW" altLang="zh-TW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承上題</a:t>
            </a:r>
            <a:r>
              <a:rPr lang="zh-TW" alt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，</a:t>
            </a:r>
            <a:r>
              <a:rPr lang="zh-TW" altLang="zh-TW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甚麽你喜歡這個建築特色？</a:t>
            </a:r>
            <a:r>
              <a:rPr lang="en-US" altLang="zh-TW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(</a:t>
            </a:r>
            <a:r>
              <a:rPr lang="zh-TW" altLang="zh-TW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以附例</a:t>
            </a:r>
            <a:r>
              <a:rPr lang="zh-TW" altLang="zh-TW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為</a:t>
            </a:r>
            <a:r>
              <a:rPr lang="zh-TW" alt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準</a:t>
            </a:r>
            <a:r>
              <a:rPr lang="en-US" altLang="zh-TW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)</a:t>
            </a:r>
            <a:endParaRPr lang="zh-TW" altLang="zh-TW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華康雅風體W3(P)" panose="03000300000000000000" pitchFamily="66" charset="-120"/>
              <a:ea typeface="華康雅風體W3(P)" panose="03000300000000000000" pitchFamily="66" charset="-120"/>
            </a:endParaRPr>
          </a:p>
          <a:p>
            <a:r>
              <a:rPr lang="en-US" altLang="zh-TW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a</a:t>
            </a:r>
            <a:r>
              <a:rPr lang="en-US" altLang="zh-TW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.</a:t>
            </a:r>
            <a:r>
              <a:rPr lang="zh-TW" altLang="zh-TW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宏偉□</a:t>
            </a:r>
            <a:r>
              <a:rPr lang="en-US" altLang="zh-TW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   b.</a:t>
            </a:r>
            <a:r>
              <a:rPr lang="zh-TW" altLang="zh-TW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美觀□</a:t>
            </a:r>
            <a:r>
              <a:rPr lang="en-US" altLang="zh-TW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   c.</a:t>
            </a:r>
            <a:r>
              <a:rPr lang="zh-TW" altLang="zh-TW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外形奇特□</a:t>
            </a:r>
          </a:p>
          <a:p>
            <a:endParaRPr lang="en-US" altLang="zh-TW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華康雅風體W3(P)" panose="03000300000000000000" pitchFamily="66" charset="-120"/>
              <a:ea typeface="華康雅風體W3(P)" panose="03000300000000000000" pitchFamily="66" charset="-120"/>
            </a:endParaRPr>
          </a:p>
          <a:p>
            <a:r>
              <a:rPr lang="en-US" altLang="zh-TW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3</a:t>
            </a:r>
            <a:r>
              <a:rPr lang="en-US" altLang="zh-TW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.</a:t>
            </a:r>
            <a:r>
              <a:rPr lang="zh-TW" altLang="zh-TW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你認為甚麼</a:t>
            </a:r>
            <a:r>
              <a:rPr lang="zh-TW" altLang="zh-TW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是</a:t>
            </a:r>
            <a:r>
              <a:rPr lang="zh-CN" alt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好的</a:t>
            </a:r>
            <a:r>
              <a:rPr lang="zh-TW" altLang="zh-TW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建築</a:t>
            </a:r>
            <a:r>
              <a:rPr lang="zh-TW" altLang="zh-TW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？</a:t>
            </a:r>
          </a:p>
          <a:p>
            <a:r>
              <a:rPr lang="en-US" altLang="zh-TW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a</a:t>
            </a:r>
            <a:r>
              <a:rPr lang="en-US" altLang="zh-TW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.</a:t>
            </a:r>
            <a:r>
              <a:rPr lang="zh-TW" alt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富可</a:t>
            </a:r>
            <a:r>
              <a:rPr lang="zh-TW" altLang="zh-TW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觀賞</a:t>
            </a:r>
            <a:r>
              <a:rPr lang="zh-TW" alt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性</a:t>
            </a:r>
            <a:r>
              <a:rPr lang="zh-TW" altLang="zh-TW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的</a:t>
            </a:r>
            <a:r>
              <a:rPr lang="zh-TW" altLang="zh-TW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□ </a:t>
            </a:r>
            <a:r>
              <a:rPr lang="en-US" altLang="zh-TW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   b</a:t>
            </a:r>
            <a:r>
              <a:rPr lang="en-US" altLang="zh-TW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.</a:t>
            </a:r>
            <a:r>
              <a:rPr lang="zh-TW" alt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實</a:t>
            </a:r>
            <a:r>
              <a:rPr lang="zh-TW" altLang="zh-TW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用□</a:t>
            </a:r>
            <a:endParaRPr lang="zh-TW" altLang="zh-TW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華康雅風體W3(P)" panose="03000300000000000000" pitchFamily="66" charset="-120"/>
              <a:ea typeface="華康雅風體W3(P)" panose="03000300000000000000" pitchFamily="66" charset="-120"/>
            </a:endParaRPr>
          </a:p>
          <a:p>
            <a:endParaRPr lang="en-US" altLang="zh-TW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華康雅風體W3(P)" panose="03000300000000000000" pitchFamily="66" charset="-120"/>
              <a:ea typeface="華康雅風體W3(P)" panose="03000300000000000000" pitchFamily="66" charset="-120"/>
            </a:endParaRPr>
          </a:p>
          <a:p>
            <a:r>
              <a:rPr lang="en-US" altLang="zh-TW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4.</a:t>
            </a:r>
            <a:r>
              <a:rPr lang="zh-TW" altLang="zh-TW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你認為</a:t>
            </a:r>
            <a:r>
              <a:rPr lang="zh-TW" alt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未來</a:t>
            </a:r>
            <a:r>
              <a:rPr lang="zh-TW" altLang="zh-TW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建築</a:t>
            </a:r>
            <a:r>
              <a:rPr lang="zh-TW" alt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應加入</a:t>
            </a:r>
            <a:r>
              <a:rPr lang="zh-TW" altLang="zh-TW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甚麽</a:t>
            </a:r>
            <a:r>
              <a:rPr lang="zh-TW" alt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元素</a:t>
            </a:r>
            <a:r>
              <a:rPr lang="en-US" altLang="zh-TW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(</a:t>
            </a:r>
            <a:r>
              <a:rPr lang="zh-TW" alt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可多於一種</a:t>
            </a:r>
            <a:r>
              <a:rPr lang="en-US" altLang="zh-TW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)</a:t>
            </a:r>
            <a:r>
              <a:rPr lang="zh-TW" altLang="zh-TW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？</a:t>
            </a:r>
          </a:p>
          <a:p>
            <a:r>
              <a:rPr lang="en-US" altLang="zh-TW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a.</a:t>
            </a:r>
            <a:r>
              <a:rPr lang="zh-TW" alt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環保元素</a:t>
            </a:r>
            <a:r>
              <a:rPr lang="zh-TW" altLang="zh-TW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□ </a:t>
            </a:r>
          </a:p>
          <a:p>
            <a:r>
              <a:rPr lang="en-US" altLang="zh-TW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b.</a:t>
            </a:r>
            <a:r>
              <a:rPr lang="zh-TW" altLang="zh-TW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獨特</a:t>
            </a:r>
            <a:r>
              <a:rPr lang="zh-TW" alt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的</a:t>
            </a:r>
            <a:r>
              <a:rPr lang="zh-TW" altLang="zh-TW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外</a:t>
            </a:r>
            <a:r>
              <a:rPr lang="zh-TW" alt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觀</a:t>
            </a:r>
            <a:r>
              <a:rPr lang="zh-TW" altLang="zh-TW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□</a:t>
            </a:r>
            <a:endParaRPr lang="zh-TW" altLang="zh-TW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華康雅風體W3(P)" panose="03000300000000000000" pitchFamily="66" charset="-120"/>
              <a:ea typeface="華康雅風體W3(P)" panose="03000300000000000000" pitchFamily="66" charset="-120"/>
            </a:endParaRPr>
          </a:p>
          <a:p>
            <a:r>
              <a:rPr lang="en-US" altLang="zh-TW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c</a:t>
            </a:r>
            <a:r>
              <a:rPr lang="en-US" altLang="zh-TW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.</a:t>
            </a:r>
            <a:r>
              <a:rPr lang="zh-TW" alt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多功能用途</a:t>
            </a:r>
            <a:r>
              <a:rPr lang="zh-TW" altLang="zh-TW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□</a:t>
            </a:r>
            <a:endParaRPr lang="en-US" altLang="zh-TW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華康雅風體W3(P)" panose="03000300000000000000" pitchFamily="66" charset="-120"/>
              <a:ea typeface="華康雅風體W3(P)" panose="03000300000000000000" pitchFamily="66" charset="-120"/>
            </a:endParaRPr>
          </a:p>
          <a:p>
            <a:r>
              <a:rPr lang="en-US" altLang="zh-TW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d.</a:t>
            </a:r>
            <a:r>
              <a:rPr lang="zh-TW" alt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其他：</a:t>
            </a:r>
            <a:r>
              <a:rPr lang="zh-TW" altLang="en-US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          </a:t>
            </a:r>
            <a:r>
              <a:rPr lang="en-US" altLang="zh-TW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(</a:t>
            </a:r>
            <a:r>
              <a:rPr lang="zh-TW" altLang="en-US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請舉例</a:t>
            </a:r>
            <a:r>
              <a:rPr lang="en-US" altLang="zh-TW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)</a:t>
            </a:r>
            <a:endParaRPr lang="zh-TW" altLang="zh-TW" u="sng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華康雅風體W3(P)" panose="03000300000000000000" pitchFamily="66" charset="-120"/>
              <a:ea typeface="華康雅風體W3(P)" panose="030003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1496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8277"/>
            <a:ext cx="8229600" cy="1143000"/>
          </a:xfrm>
        </p:spPr>
        <p:txBody>
          <a:bodyPr/>
          <a:lstStyle/>
          <a:p>
            <a:r>
              <a:rPr lang="zh-CN" altLang="zh-TW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問卷調查</a:t>
            </a:r>
            <a:r>
              <a:rPr lang="en-US" altLang="zh-CN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—</a:t>
            </a:r>
            <a:r>
              <a:rPr lang="zh-TW" altLang="zh-TW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附</a:t>
            </a:r>
            <a:r>
              <a:rPr lang="zh-TW" altLang="zh-TW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例</a:t>
            </a:r>
            <a:endParaRPr lang="zh-TW" alt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華康雅風體W3(P)" panose="03000300000000000000" pitchFamily="66" charset="-120"/>
              <a:ea typeface="華康雅風體W3(P)" panose="03000300000000000000" pitchFamily="66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endParaRPr lang="en-US" altLang="zh-TW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>
              <a:buNone/>
            </a:pPr>
            <a:endParaRPr lang="en-US" altLang="zh-TW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圖片 3" descr="歌德式建築的圖片搜尋結果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09" y="1126781"/>
            <a:ext cx="2148205" cy="286512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文字方塊 4"/>
          <p:cNvSpPr txBox="1"/>
          <p:nvPr/>
        </p:nvSpPr>
        <p:spPr>
          <a:xfrm>
            <a:off x="794677" y="4025296"/>
            <a:ext cx="1271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哥</a:t>
            </a:r>
            <a:r>
              <a:rPr lang="en-US" altLang="zh-TW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德式</a:t>
            </a:r>
            <a:endParaRPr lang="zh-TW" alt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華康雅風體W3(P)" panose="03000300000000000000" pitchFamily="66" charset="-120"/>
              <a:ea typeface="華康雅風體W3(P)" panose="03000300000000000000" pitchFamily="66" charset="-120"/>
            </a:endParaRPr>
          </a:p>
        </p:txBody>
      </p:sp>
      <p:pic>
        <p:nvPicPr>
          <p:cNvPr id="6" name="圖片 5" descr="維多利亞建築的圖片搜尋結果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820" y="1308886"/>
            <a:ext cx="3444240" cy="213804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文字方塊 6"/>
          <p:cNvSpPr txBox="1"/>
          <p:nvPr/>
        </p:nvSpPr>
        <p:spPr>
          <a:xfrm>
            <a:off x="6576080" y="3087175"/>
            <a:ext cx="1668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維多利亞式</a:t>
            </a:r>
            <a:endParaRPr lang="zh-TW" alt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華康雅風體W3(P)" panose="03000300000000000000" pitchFamily="66" charset="-120"/>
              <a:ea typeface="華康雅風體W3(P)" panose="03000300000000000000" pitchFamily="66" charset="-120"/>
            </a:endParaRPr>
          </a:p>
        </p:txBody>
      </p:sp>
      <p:pic>
        <p:nvPicPr>
          <p:cNvPr id="8" name="圖片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82830">
            <a:off x="3108380" y="3514166"/>
            <a:ext cx="2476500" cy="3276600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5707701" y="6389945"/>
            <a:ext cx="1724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TW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現代主義建築</a:t>
            </a:r>
            <a:endParaRPr lang="zh-TW" alt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華康雅風體W3(P)" panose="03000300000000000000" pitchFamily="66" charset="-120"/>
              <a:ea typeface="華康雅風體W3(P)" panose="030003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093491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/>
          <a:lstStyle/>
          <a:p>
            <a:r>
              <a:rPr lang="zh-CN" alt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問卷調查分析（</a:t>
            </a:r>
            <a:r>
              <a:rPr lang="en-US" altLang="zh-CN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1</a:t>
            </a:r>
            <a:r>
              <a:rPr lang="zh-CN" alt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）</a:t>
            </a:r>
            <a:endParaRPr lang="zh-TW" alt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華康雅風體W3(P)" panose="03000300000000000000" pitchFamily="66" charset="-120"/>
              <a:ea typeface="華康雅風體W3(P)" panose="03000300000000000000" pitchFamily="66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8585950"/>
              </p:ext>
            </p:extLst>
          </p:nvPr>
        </p:nvGraphicFramePr>
        <p:xfrm>
          <a:off x="0" y="908050"/>
          <a:ext cx="9144000" cy="594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8825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-16731" y="1556792"/>
            <a:ext cx="9144000" cy="3429000"/>
          </a:xfrm>
        </p:spPr>
        <p:txBody>
          <a:bodyPr/>
          <a:lstStyle/>
          <a:p>
            <a:r>
              <a:rPr lang="zh-CN" alt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訪問了</a:t>
            </a:r>
            <a:r>
              <a:rPr lang="en-US" altLang="zh-CN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20</a:t>
            </a:r>
            <a:r>
              <a:rPr lang="zh-CN" alt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位同學，有</a:t>
            </a:r>
            <a:r>
              <a:rPr lang="en-US" altLang="zh-CN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9</a:t>
            </a:r>
            <a:r>
              <a:rPr lang="zh-CN" alt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位同學喜歡哥德式建築，</a:t>
            </a:r>
            <a:r>
              <a:rPr lang="en-US" altLang="zh-CN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7</a:t>
            </a:r>
            <a:r>
              <a:rPr lang="zh-CN" alt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位同學喜歡維多利亞式建築，</a:t>
            </a:r>
            <a:r>
              <a:rPr lang="en-US" altLang="zh-CN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4</a:t>
            </a:r>
            <a:r>
              <a:rPr lang="zh-CN" alt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位同學喜歡現代主義建築。</a:t>
            </a:r>
            <a:endParaRPr lang="en-US" altLang="zh-CN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華康雅風體W3(P)" panose="03000300000000000000" pitchFamily="66" charset="-120"/>
              <a:ea typeface="華康雅風體W3(P)" panose="03000300000000000000" pitchFamily="66" charset="-120"/>
            </a:endParaRPr>
          </a:p>
          <a:p>
            <a:r>
              <a:rPr lang="zh-CN" alt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我推斷是因為哥德式建築的建築特色很多。這種中世紀的建築多數</a:t>
            </a:r>
            <a:r>
              <a:rPr lang="zh-CN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融合了中西的</a:t>
            </a:r>
            <a:r>
              <a:rPr lang="zh-CN" alt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文化，</a:t>
            </a:r>
            <a:r>
              <a:rPr lang="zh-TW" alt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風</a:t>
            </a:r>
            <a:r>
              <a:rPr lang="zh-CN" alt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格十分獨特。</a:t>
            </a:r>
            <a:endParaRPr lang="zh-TW" alt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華康雅風體W3(P)" panose="03000300000000000000" pitchFamily="66" charset="-120"/>
              <a:ea typeface="華康雅風體W3(P)" panose="030003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2256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414327"/>
            <a:ext cx="8229600" cy="764704"/>
          </a:xfrm>
        </p:spPr>
        <p:txBody>
          <a:bodyPr/>
          <a:lstStyle/>
          <a:p>
            <a:r>
              <a:rPr lang="zh-CN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問卷調查分析</a:t>
            </a:r>
            <a:r>
              <a:rPr lang="zh-CN" alt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（</a:t>
            </a:r>
            <a:r>
              <a:rPr lang="en-US" altLang="zh-CN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2</a:t>
            </a:r>
            <a:r>
              <a:rPr lang="zh-CN" alt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）</a:t>
            </a:r>
            <a:endParaRPr lang="zh-TW" alt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華康雅風體W3(P)" panose="03000300000000000000" pitchFamily="66" charset="-120"/>
              <a:ea typeface="華康雅風體W3(P)" panose="03000300000000000000" pitchFamily="66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8419665"/>
              </p:ext>
            </p:extLst>
          </p:nvPr>
        </p:nvGraphicFramePr>
        <p:xfrm>
          <a:off x="-8104" y="1556792"/>
          <a:ext cx="3059832" cy="3057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圖表 4"/>
          <p:cNvGraphicFramePr/>
          <p:nvPr>
            <p:extLst>
              <p:ext uri="{D42A27DB-BD31-4B8C-83A1-F6EECF244321}">
                <p14:modId xmlns:p14="http://schemas.microsoft.com/office/powerpoint/2010/main" val="486689605"/>
              </p:ext>
            </p:extLst>
          </p:nvPr>
        </p:nvGraphicFramePr>
        <p:xfrm>
          <a:off x="2987824" y="3645024"/>
          <a:ext cx="3096344" cy="3040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圖表 5"/>
          <p:cNvGraphicFramePr/>
          <p:nvPr>
            <p:extLst>
              <p:ext uri="{D42A27DB-BD31-4B8C-83A1-F6EECF244321}">
                <p14:modId xmlns:p14="http://schemas.microsoft.com/office/powerpoint/2010/main" val="2384706720"/>
              </p:ext>
            </p:extLst>
          </p:nvPr>
        </p:nvGraphicFramePr>
        <p:xfrm>
          <a:off x="5796136" y="1916832"/>
          <a:ext cx="3024336" cy="3184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1846040" y="1196752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24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承上</a:t>
            </a:r>
            <a:r>
              <a:rPr lang="zh-TW" altLang="zh-TW" sz="24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題</a:t>
            </a:r>
            <a:r>
              <a:rPr lang="zh-TW" altLang="en-US" sz="24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，為</a:t>
            </a:r>
            <a:r>
              <a:rPr lang="zh-TW" altLang="zh-TW" sz="24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甚</a:t>
            </a:r>
            <a:r>
              <a:rPr lang="zh-TW" altLang="zh-TW" sz="24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麽你喜歡這個建築特色？</a:t>
            </a:r>
            <a:endParaRPr lang="zh-TW" altLang="en-US" sz="2400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華康雅風體W3(P)" panose="03000300000000000000" pitchFamily="66" charset="-120"/>
              <a:ea typeface="華康雅風體W3(P)" panose="030003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1412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-18654" y="980728"/>
            <a:ext cx="9144000" cy="4525963"/>
          </a:xfrm>
        </p:spPr>
        <p:txBody>
          <a:bodyPr>
            <a:normAutofit lnSpcReduction="10000"/>
          </a:bodyPr>
          <a:lstStyle/>
          <a:p>
            <a:r>
              <a:rPr lang="zh-CN" alt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喜歡哥德式的同學大部分都覺得哥德式建築宏偉和美觀，我覺得是因為哥德式的建築很多都</a:t>
            </a:r>
            <a:r>
              <a:rPr lang="zh-CN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是宏偉和</a:t>
            </a:r>
            <a:r>
              <a:rPr lang="zh-CN" alt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美觀</a:t>
            </a:r>
            <a:r>
              <a:rPr lang="zh-TW" alt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的</a:t>
            </a:r>
            <a:r>
              <a:rPr lang="zh-CN" alt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教堂。</a:t>
            </a:r>
            <a:endParaRPr lang="en-US" altLang="zh-CN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華康雅風體W3(P)" panose="03000300000000000000" pitchFamily="66" charset="-120"/>
              <a:ea typeface="華康雅風體W3(P)" panose="03000300000000000000" pitchFamily="66" charset="-120"/>
            </a:endParaRPr>
          </a:p>
          <a:p>
            <a:r>
              <a:rPr lang="zh-CN" alt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喜歡維多利亞式的同學大部分是因為他們覺得建築物美觀，因為建築物的顏色十分配合。但附例中的建築只是平民的房屋，所以不</a:t>
            </a:r>
            <a:r>
              <a:rPr lang="zh-TW" alt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夠吸引力</a:t>
            </a:r>
            <a:r>
              <a:rPr lang="zh-CN" alt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。</a:t>
            </a:r>
            <a:endParaRPr lang="en-US" altLang="zh-CN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華康雅風體W3(P)" panose="03000300000000000000" pitchFamily="66" charset="-120"/>
              <a:ea typeface="華康雅風體W3(P)" panose="03000300000000000000" pitchFamily="66" charset="-120"/>
            </a:endParaRPr>
          </a:p>
          <a:p>
            <a:r>
              <a:rPr lang="zh-CN" alt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喜歡現代主義建築的同學，都覺得建築物的外形奇特，</a:t>
            </a:r>
            <a:r>
              <a:rPr lang="zh-TW" alt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但</a:t>
            </a:r>
            <a:r>
              <a:rPr lang="zh-CN" alt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現代主義建築</a:t>
            </a:r>
            <a:r>
              <a:rPr lang="zh-TW" alt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不僅講求</a:t>
            </a:r>
            <a:r>
              <a:rPr lang="zh-CN" alt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外形奇特</a:t>
            </a:r>
            <a:r>
              <a:rPr lang="zh-TW" alt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，更講求其實用性</a:t>
            </a:r>
            <a:r>
              <a:rPr lang="zh-CN" alt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。</a:t>
            </a:r>
            <a:endParaRPr lang="zh-TW" alt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華康雅風體W3(P)" panose="03000300000000000000" pitchFamily="66" charset="-120"/>
              <a:ea typeface="華康雅風體W3(P)" panose="030003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21762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779912" y="0"/>
            <a:ext cx="1287532" cy="70788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">
              <a:avLst>
                <a:gd name="adj" fmla="val 34437"/>
              </a:avLst>
            </a:prstTxWarp>
            <a:spAutoFit/>
          </a:bodyPr>
          <a:lstStyle/>
          <a:p>
            <a:pPr algn="ctr"/>
            <a:r>
              <a:rPr lang="zh-CN" alt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POP1體W7(P)" panose="040B0700000000000000" pitchFamily="82" charset="-120"/>
                <a:ea typeface="華康POP1體W7(P)" panose="040B0700000000000000" pitchFamily="82" charset="-120"/>
              </a:rPr>
              <a:t>目錄</a:t>
            </a:r>
            <a:endParaRPr lang="zh-TW" alt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華康POP1體W7(P)" panose="040B0700000000000000" pitchFamily="82" charset="-120"/>
              <a:ea typeface="華康POP1體W7(P)" panose="040B0700000000000000" pitchFamily="82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912232"/>
            <a:ext cx="9143999" cy="59400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zh-TW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POP1體W7(P)" panose="040B0700000000000000" pitchFamily="82" charset="-120"/>
                <a:ea typeface="華康POP1體W7(P)" panose="040B0700000000000000" pitchFamily="82" charset="-120"/>
              </a:rPr>
              <a:t>p.1:</a:t>
            </a:r>
            <a:r>
              <a:rPr lang="zh-CN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POP1體W7(P)" panose="040B0700000000000000" pitchFamily="82" charset="-120"/>
                <a:ea typeface="華康POP1體W7(P)" panose="040B0700000000000000" pitchFamily="82" charset="-120"/>
              </a:rPr>
              <a:t>封</a:t>
            </a:r>
            <a:r>
              <a:rPr lang="zh-HK" alt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POP1體W7(P)" panose="040B0700000000000000" pitchFamily="82" charset="-120"/>
                <a:ea typeface="華康POP1體W7(P)" panose="040B0700000000000000" pitchFamily="82" charset="-120"/>
              </a:rPr>
              <a:t>面                                                        </a:t>
            </a:r>
            <a:r>
              <a:rPr lang="en-US" altLang="zh-CN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POP1體W7(P)" panose="040B0700000000000000" pitchFamily="82" charset="-120"/>
                <a:ea typeface="華康POP1體W7(P)" panose="040B0700000000000000" pitchFamily="82" charset="-120"/>
              </a:rPr>
              <a:t>p.23-24.</a:t>
            </a:r>
            <a:r>
              <a:rPr lang="zh-CN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POP1體W7(P)" panose="040B0700000000000000" pitchFamily="82" charset="-120"/>
                <a:ea typeface="華康POP1體W7(P)" panose="040B0700000000000000" pitchFamily="82" charset="-120"/>
              </a:rPr>
              <a:t>問卷調查分析（</a:t>
            </a:r>
            <a:r>
              <a:rPr lang="en-US" altLang="zh-CN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POP1體W7(P)" panose="040B0700000000000000" pitchFamily="82" charset="-120"/>
                <a:ea typeface="華康POP1體W7(P)" panose="040B0700000000000000" pitchFamily="82" charset="-120"/>
              </a:rPr>
              <a:t>4</a:t>
            </a:r>
            <a:r>
              <a:rPr lang="zh-CN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POP1體W7(P)" panose="040B0700000000000000" pitchFamily="82" charset="-120"/>
                <a:ea typeface="華康POP1體W7(P)" panose="040B0700000000000000" pitchFamily="82" charset="-120"/>
              </a:rPr>
              <a:t>）</a:t>
            </a:r>
            <a:endParaRPr lang="en-US" altLang="zh-TW" sz="2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華康POP1體W7(P)" panose="040B0700000000000000" pitchFamily="82" charset="-120"/>
              <a:ea typeface="華康POP1體W7(P)" panose="040B0700000000000000" pitchFamily="82" charset="-120"/>
            </a:endParaRPr>
          </a:p>
          <a:p>
            <a:r>
              <a:rPr lang="en-US" altLang="zh-TW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POP1體W7(P)" panose="040B0700000000000000" pitchFamily="82" charset="-120"/>
                <a:ea typeface="華康POP1體W7(P)" panose="040B0700000000000000" pitchFamily="82" charset="-120"/>
              </a:rPr>
              <a:t>p.2:</a:t>
            </a:r>
            <a:r>
              <a:rPr lang="zh-CN" alt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POP1體W7(P)" panose="040B0700000000000000" pitchFamily="82" charset="-120"/>
                <a:ea typeface="華康POP1體W7(P)" panose="040B0700000000000000" pitchFamily="82" charset="-120"/>
              </a:rPr>
              <a:t>目錄                                                        </a:t>
            </a:r>
            <a:r>
              <a:rPr lang="en-US" altLang="zh-CN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POP1體W7(P)" panose="040B0700000000000000" pitchFamily="82" charset="-120"/>
                <a:ea typeface="華康POP1體W7(P)" panose="040B0700000000000000" pitchFamily="82" charset="-120"/>
              </a:rPr>
              <a:t>p.25.</a:t>
            </a:r>
            <a:r>
              <a:rPr lang="zh-TW" alt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POP1體W7(P)" panose="040B0700000000000000" pitchFamily="82" charset="-120"/>
                <a:ea typeface="華康POP1體W7(P)" panose="040B0700000000000000" pitchFamily="82" charset="-120"/>
              </a:rPr>
              <a:t>總結</a:t>
            </a:r>
            <a:endParaRPr lang="en-US" altLang="zh-TW" sz="2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華康POP1體W7(P)" panose="040B0700000000000000" pitchFamily="82" charset="-120"/>
              <a:ea typeface="華康POP1體W7(P)" panose="040B0700000000000000" pitchFamily="82" charset="-120"/>
            </a:endParaRPr>
          </a:p>
          <a:p>
            <a:r>
              <a:rPr lang="en-US" altLang="zh-TW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POP1體W7(P)" panose="040B0700000000000000" pitchFamily="82" charset="-120"/>
                <a:ea typeface="華康POP1體W7(P)" panose="040B0700000000000000" pitchFamily="82" charset="-120"/>
              </a:rPr>
              <a:t>P.3:</a:t>
            </a:r>
            <a:r>
              <a:rPr lang="zh-CN" alt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POP1體W7(P)" panose="040B0700000000000000" pitchFamily="82" charset="-120"/>
                <a:ea typeface="華康POP1體W7(P)" panose="040B0700000000000000" pitchFamily="82" charset="-120"/>
              </a:rPr>
              <a:t>引言                                                        </a:t>
            </a:r>
            <a:r>
              <a:rPr lang="en-US" altLang="zh-CN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POP1體W7(P)" panose="040B0700000000000000" pitchFamily="82" charset="-120"/>
                <a:ea typeface="華康POP1體W7(P)" panose="040B0700000000000000" pitchFamily="82" charset="-120"/>
              </a:rPr>
              <a:t>p.26.</a:t>
            </a:r>
            <a:r>
              <a:rPr lang="zh-TW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POP1體W7(P)" panose="040B0700000000000000" pitchFamily="82" charset="-120"/>
                <a:ea typeface="華康POP1體W7(P)" panose="040B0700000000000000" pitchFamily="82" charset="-120"/>
              </a:rPr>
              <a:t>資料</a:t>
            </a:r>
            <a:r>
              <a:rPr lang="zh-TW" alt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POP1體W7(P)" panose="040B0700000000000000" pitchFamily="82" charset="-120"/>
                <a:ea typeface="華康POP1體W7(P)" panose="040B0700000000000000" pitchFamily="82" charset="-120"/>
              </a:rPr>
              <a:t>來源</a:t>
            </a:r>
            <a:endParaRPr lang="en-US" altLang="zh-TW" sz="2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華康POP1體W7(P)" panose="040B0700000000000000" pitchFamily="82" charset="-120"/>
              <a:ea typeface="華康POP1體W7(P)" panose="040B0700000000000000" pitchFamily="82" charset="-120"/>
            </a:endParaRPr>
          </a:p>
          <a:p>
            <a:r>
              <a:rPr lang="en-US" altLang="zh-TW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POP1體W7(P)" panose="040B0700000000000000" pitchFamily="82" charset="-120"/>
                <a:ea typeface="華康POP1體W7(P)" panose="040B0700000000000000" pitchFamily="82" charset="-120"/>
              </a:rPr>
              <a:t>p.4:</a:t>
            </a:r>
            <a:r>
              <a:rPr lang="zh-CN" alt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POP1體W7(P)" panose="040B0700000000000000" pitchFamily="82" charset="-120"/>
                <a:ea typeface="華康POP1體W7(P)" panose="040B0700000000000000" pitchFamily="82" charset="-120"/>
              </a:rPr>
              <a:t>何謂建築                                                </a:t>
            </a:r>
            <a:endParaRPr lang="en-US" altLang="zh-CN" sz="2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華康POP1體W7(P)" panose="040B0700000000000000" pitchFamily="82" charset="-120"/>
              <a:ea typeface="華康POP1體W7(P)" panose="040B0700000000000000" pitchFamily="82" charset="-120"/>
            </a:endParaRPr>
          </a:p>
          <a:p>
            <a:r>
              <a:rPr lang="en-US" altLang="zh-TW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POP1體W7(P)" panose="040B0700000000000000" pitchFamily="82" charset="-120"/>
                <a:ea typeface="華康POP1體W7(P)" panose="040B0700000000000000" pitchFamily="82" charset="-120"/>
              </a:rPr>
              <a:t>p.5:</a:t>
            </a:r>
            <a:r>
              <a:rPr lang="zh-CN" alt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POP1體W7(P)" panose="040B0700000000000000" pitchFamily="82" charset="-120"/>
                <a:ea typeface="華康POP1體W7(P)" panose="040B0700000000000000" pitchFamily="82" charset="-120"/>
              </a:rPr>
              <a:t>何謂好的建築</a:t>
            </a:r>
            <a:endParaRPr lang="en-US" altLang="zh-CN" sz="2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華康POP1體W7(P)" panose="040B0700000000000000" pitchFamily="82" charset="-120"/>
              <a:ea typeface="華康POP1體W7(P)" panose="040B0700000000000000" pitchFamily="82" charset="-120"/>
            </a:endParaRPr>
          </a:p>
          <a:p>
            <a:r>
              <a:rPr lang="en-US" altLang="zh-TW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POP1體W7(P)" panose="040B0700000000000000" pitchFamily="82" charset="-120"/>
                <a:ea typeface="華康POP1體W7(P)" panose="040B0700000000000000" pitchFamily="82" charset="-120"/>
              </a:rPr>
              <a:t>p.6:</a:t>
            </a:r>
            <a:r>
              <a:rPr lang="zh-CN" alt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POP1體W7(P)" panose="040B0700000000000000" pitchFamily="82" charset="-120"/>
                <a:ea typeface="華康POP1體W7(P)" panose="040B0700000000000000" pitchFamily="82" charset="-120"/>
              </a:rPr>
              <a:t>香港建築的歷史</a:t>
            </a:r>
            <a:endParaRPr lang="en-US" altLang="zh-CN" sz="2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華康POP1體W7(P)" panose="040B0700000000000000" pitchFamily="82" charset="-120"/>
              <a:ea typeface="華康POP1體W7(P)" panose="040B0700000000000000" pitchFamily="82" charset="-120"/>
            </a:endParaRPr>
          </a:p>
          <a:p>
            <a:r>
              <a:rPr lang="en-US" altLang="zh-TW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POP1體W7(P)" panose="040B0700000000000000" pitchFamily="82" charset="-120"/>
                <a:ea typeface="華康POP1體W7(P)" panose="040B0700000000000000" pitchFamily="82" charset="-120"/>
              </a:rPr>
              <a:t>p.7:</a:t>
            </a:r>
            <a:r>
              <a:rPr lang="zh-CN" alt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POP1體W7(P)" panose="040B0700000000000000" pitchFamily="82" charset="-120"/>
                <a:ea typeface="華康POP1體W7(P)" panose="040B0700000000000000" pitchFamily="82" charset="-120"/>
              </a:rPr>
              <a:t>香港建築的歷史</a:t>
            </a:r>
            <a:endParaRPr lang="en-US" altLang="zh-CN" sz="2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華康POP1體W7(P)" panose="040B0700000000000000" pitchFamily="82" charset="-120"/>
              <a:ea typeface="華康POP1體W7(P)" panose="040B0700000000000000" pitchFamily="82" charset="-120"/>
            </a:endParaRPr>
          </a:p>
          <a:p>
            <a:r>
              <a:rPr lang="en-US" altLang="zh-TW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POP1體W7(P)" panose="040B0700000000000000" pitchFamily="82" charset="-120"/>
                <a:ea typeface="華康POP1體W7(P)" panose="040B0700000000000000" pitchFamily="82" charset="-120"/>
              </a:rPr>
              <a:t>p.8:</a:t>
            </a:r>
            <a:r>
              <a:rPr lang="zh-TW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POP1體W7(P)" panose="040B0700000000000000" pitchFamily="82" charset="-120"/>
                <a:ea typeface="華康POP1體W7(P)" panose="040B0700000000000000" pitchFamily="82" charset="-120"/>
              </a:rPr>
              <a:t>維多利亞式建築</a:t>
            </a:r>
            <a:r>
              <a:rPr lang="en-US" altLang="zh-TW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POP1體W7(P)" panose="040B0700000000000000" pitchFamily="82" charset="-120"/>
                <a:ea typeface="華康POP1體W7(P)" panose="040B0700000000000000" pitchFamily="82" charset="-120"/>
              </a:rPr>
              <a:t>—</a:t>
            </a:r>
            <a:r>
              <a:rPr lang="zh-TW" alt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POP1體W7(P)" panose="040B0700000000000000" pitchFamily="82" charset="-120"/>
                <a:ea typeface="華康POP1體W7(P)" panose="040B0700000000000000" pitchFamily="82" charset="-120"/>
              </a:rPr>
              <a:t>美</a:t>
            </a:r>
            <a:r>
              <a:rPr lang="zh-TW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POP1體W7(P)" panose="040B0700000000000000" pitchFamily="82" charset="-120"/>
                <a:ea typeface="華康POP1體W7(P)" panose="040B0700000000000000" pitchFamily="82" charset="-120"/>
              </a:rPr>
              <a:t>利</a:t>
            </a:r>
            <a:r>
              <a:rPr lang="zh-TW" alt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POP1體W7(P)" panose="040B0700000000000000" pitchFamily="82" charset="-120"/>
                <a:ea typeface="華康POP1體W7(P)" panose="040B0700000000000000" pitchFamily="82" charset="-120"/>
              </a:rPr>
              <a:t>樓</a:t>
            </a:r>
            <a:endParaRPr lang="en-US" altLang="zh-TW" sz="2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華康POP1體W7(P)" panose="040B0700000000000000" pitchFamily="82" charset="-120"/>
              <a:ea typeface="華康POP1體W7(P)" panose="040B0700000000000000" pitchFamily="82" charset="-120"/>
            </a:endParaRPr>
          </a:p>
          <a:p>
            <a:r>
              <a:rPr lang="en-US" altLang="zh-TW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POP1體W7(P)" panose="040B0700000000000000" pitchFamily="82" charset="-120"/>
                <a:ea typeface="華康POP1體W7(P)" panose="040B0700000000000000" pitchFamily="82" charset="-120"/>
              </a:rPr>
              <a:t>p.9:</a:t>
            </a:r>
            <a:r>
              <a:rPr lang="zh-TW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POP1體W7(P)" panose="040B0700000000000000" pitchFamily="82" charset="-120"/>
                <a:ea typeface="華康POP1體W7(P)" panose="040B0700000000000000" pitchFamily="82" charset="-120"/>
              </a:rPr>
              <a:t>哥德式建築</a:t>
            </a:r>
            <a:r>
              <a:rPr lang="en-US" altLang="zh-TW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POP1體W7(P)" panose="040B0700000000000000" pitchFamily="82" charset="-120"/>
                <a:ea typeface="華康POP1體W7(P)" panose="040B0700000000000000" pitchFamily="82" charset="-120"/>
              </a:rPr>
              <a:t>---</a:t>
            </a:r>
            <a:r>
              <a:rPr lang="zh-TW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POP1體W7(P)" panose="040B0700000000000000" pitchFamily="82" charset="-120"/>
                <a:ea typeface="華康POP1體W7(P)" panose="040B0700000000000000" pitchFamily="82" charset="-120"/>
              </a:rPr>
              <a:t>香港聖公會聖保羅</a:t>
            </a:r>
            <a:r>
              <a:rPr lang="zh-TW" alt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POP1體W7(P)" panose="040B0700000000000000" pitchFamily="82" charset="-120"/>
                <a:ea typeface="華康POP1體W7(P)" panose="040B0700000000000000" pitchFamily="82" charset="-120"/>
              </a:rPr>
              <a:t>堂</a:t>
            </a:r>
            <a:endParaRPr lang="en-US" altLang="zh-TW" sz="2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華康POP1體W7(P)" panose="040B0700000000000000" pitchFamily="82" charset="-120"/>
              <a:ea typeface="華康POP1體W7(P)" panose="040B0700000000000000" pitchFamily="82" charset="-120"/>
            </a:endParaRPr>
          </a:p>
          <a:p>
            <a:r>
              <a:rPr lang="en-US" altLang="zh-TW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POP1體W7(P)" panose="040B0700000000000000" pitchFamily="82" charset="-120"/>
                <a:ea typeface="華康POP1體W7(P)" panose="040B0700000000000000" pitchFamily="82" charset="-120"/>
              </a:rPr>
              <a:t>p.10:</a:t>
            </a:r>
            <a:r>
              <a:rPr lang="zh-CN" alt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POP1體W7(P)" panose="040B0700000000000000" pitchFamily="82" charset="-120"/>
                <a:ea typeface="華康POP1體W7(P)" panose="040B0700000000000000" pitchFamily="82" charset="-120"/>
              </a:rPr>
              <a:t>香港建築的歷史</a:t>
            </a:r>
            <a:endParaRPr lang="en-US" altLang="zh-TW" sz="2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華康POP1體W7(P)" panose="040B0700000000000000" pitchFamily="82" charset="-120"/>
              <a:ea typeface="華康POP1體W7(P)" panose="040B0700000000000000" pitchFamily="82" charset="-120"/>
            </a:endParaRPr>
          </a:p>
          <a:p>
            <a:r>
              <a:rPr lang="en-US" altLang="zh-TW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POP1體W7(P)" panose="040B0700000000000000" pitchFamily="82" charset="-120"/>
                <a:ea typeface="華康POP1體W7(P)" panose="040B0700000000000000" pitchFamily="82" charset="-120"/>
              </a:rPr>
              <a:t>p.11:</a:t>
            </a:r>
            <a:r>
              <a:rPr lang="zh-CN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POP1體W7(P)" panose="040B0700000000000000" pitchFamily="82" charset="-120"/>
                <a:ea typeface="華康POP1體W7(P)" panose="040B0700000000000000" pitchFamily="82" charset="-120"/>
              </a:rPr>
              <a:t>現代主義建築風格</a:t>
            </a:r>
            <a:endParaRPr lang="en-US" altLang="zh-TW" sz="2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華康POP1體W7(P)" panose="040B0700000000000000" pitchFamily="82" charset="-120"/>
              <a:ea typeface="華康POP1體W7(P)" panose="040B0700000000000000" pitchFamily="82" charset="-120"/>
            </a:endParaRPr>
          </a:p>
          <a:p>
            <a:r>
              <a:rPr lang="en-US" altLang="zh-TW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POP1體W7(P)" panose="040B0700000000000000" pitchFamily="82" charset="-120"/>
                <a:ea typeface="華康POP1體W7(P)" panose="040B0700000000000000" pitchFamily="82" charset="-120"/>
              </a:rPr>
              <a:t>p.12:</a:t>
            </a:r>
            <a:r>
              <a:rPr lang="zh-CN" alt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POP1體W7(P)" panose="040B0700000000000000" pitchFamily="82" charset="-120"/>
                <a:ea typeface="華康POP1體W7(P)" panose="040B0700000000000000" pitchFamily="82" charset="-120"/>
              </a:rPr>
              <a:t>現代主義建築</a:t>
            </a:r>
            <a:endParaRPr lang="en-US" altLang="zh-CN" sz="2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華康POP1體W7(P)" panose="040B0700000000000000" pitchFamily="82" charset="-120"/>
              <a:ea typeface="華康POP1體W7(P)" panose="040B0700000000000000" pitchFamily="82" charset="-120"/>
            </a:endParaRPr>
          </a:p>
          <a:p>
            <a:r>
              <a:rPr lang="en-US" altLang="zh-CN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POP1體W7(P)" panose="040B0700000000000000" pitchFamily="82" charset="-120"/>
                <a:ea typeface="華康POP1體W7(P)" panose="040B0700000000000000" pitchFamily="82" charset="-120"/>
              </a:rPr>
              <a:t>P.13:</a:t>
            </a:r>
            <a:r>
              <a:rPr lang="zh-CN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POP1體W7(P)" panose="040B0700000000000000" pitchFamily="82" charset="-120"/>
                <a:ea typeface="華康POP1體W7(P)" panose="040B0700000000000000" pitchFamily="82" charset="-120"/>
              </a:rPr>
              <a:t>現代主義建築</a:t>
            </a:r>
            <a:r>
              <a:rPr lang="en-US" altLang="zh-CN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POP1體W7(P)" panose="040B0700000000000000" pitchFamily="82" charset="-120"/>
                <a:ea typeface="華康POP1體W7(P)" panose="040B0700000000000000" pitchFamily="82" charset="-120"/>
              </a:rPr>
              <a:t>—</a:t>
            </a:r>
            <a:r>
              <a:rPr lang="zh-TW" alt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POP1體W7(P)" panose="040B0700000000000000" pitchFamily="82" charset="-120"/>
                <a:ea typeface="華康POP1體W7(P)" panose="040B0700000000000000" pitchFamily="82" charset="-120"/>
              </a:rPr>
              <a:t>中</a:t>
            </a:r>
            <a:r>
              <a:rPr lang="zh-TW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POP1體W7(P)" panose="040B0700000000000000" pitchFamily="82" charset="-120"/>
                <a:ea typeface="華康POP1體W7(P)" panose="040B0700000000000000" pitchFamily="82" charset="-120"/>
              </a:rPr>
              <a:t>銀</a:t>
            </a:r>
            <a:r>
              <a:rPr lang="zh-TW" alt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POP1體W7(P)" panose="040B0700000000000000" pitchFamily="82" charset="-120"/>
                <a:ea typeface="華康POP1體W7(P)" panose="040B0700000000000000" pitchFamily="82" charset="-120"/>
              </a:rPr>
              <a:t>大廈</a:t>
            </a:r>
            <a:endParaRPr lang="en-US" altLang="zh-TW" sz="2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華康POP1體W7(P)" panose="040B0700000000000000" pitchFamily="82" charset="-120"/>
              <a:ea typeface="華康POP1體W7(P)" panose="040B0700000000000000" pitchFamily="82" charset="-120"/>
            </a:endParaRPr>
          </a:p>
          <a:p>
            <a:r>
              <a:rPr lang="en-US" altLang="zh-TW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POP1體W7(P)" panose="040B0700000000000000" pitchFamily="82" charset="-120"/>
                <a:ea typeface="華康POP1體W7(P)" panose="040B0700000000000000" pitchFamily="82" charset="-120"/>
              </a:rPr>
              <a:t>p.14.</a:t>
            </a:r>
            <a:r>
              <a:rPr lang="zh-CN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POP1體W7(P)" panose="040B0700000000000000" pitchFamily="82" charset="-120"/>
                <a:ea typeface="華康POP1體W7(P)" panose="040B0700000000000000" pitchFamily="82" charset="-120"/>
              </a:rPr>
              <a:t>現代主義建築</a:t>
            </a:r>
            <a:r>
              <a:rPr lang="en-US" altLang="zh-CN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POP1體W7(P)" panose="040B0700000000000000" pitchFamily="82" charset="-120"/>
                <a:ea typeface="華康POP1體W7(P)" panose="040B0700000000000000" pitchFamily="82" charset="-120"/>
              </a:rPr>
              <a:t>—</a:t>
            </a:r>
            <a:r>
              <a:rPr lang="zh-TW" alt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POP1體W7(P)" panose="040B0700000000000000" pitchFamily="82" charset="-120"/>
                <a:ea typeface="華康POP1體W7(P)" panose="040B0700000000000000" pitchFamily="82" charset="-120"/>
              </a:rPr>
              <a:t>巴黎鐵塔</a:t>
            </a:r>
            <a:endParaRPr lang="en-US" altLang="zh-TW" sz="2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華康POP1體W7(P)" panose="040B0700000000000000" pitchFamily="82" charset="-120"/>
              <a:ea typeface="華康POP1體W7(P)" panose="040B0700000000000000" pitchFamily="82" charset="-120"/>
            </a:endParaRPr>
          </a:p>
          <a:p>
            <a:r>
              <a:rPr lang="en-US" altLang="zh-TW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POP1體W7(P)" panose="040B0700000000000000" pitchFamily="82" charset="-120"/>
                <a:ea typeface="華康POP1體W7(P)" panose="040B0700000000000000" pitchFamily="82" charset="-120"/>
              </a:rPr>
              <a:t>p.15.</a:t>
            </a:r>
            <a:r>
              <a:rPr lang="zh-CN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POP1體W7(P)" panose="040B0700000000000000" pitchFamily="82" charset="-120"/>
                <a:ea typeface="華康POP1體W7(P)" panose="040B0700000000000000" pitchFamily="82" charset="-120"/>
              </a:rPr>
              <a:t>問卷調查</a:t>
            </a:r>
            <a:endParaRPr lang="en-US" altLang="zh-TW" sz="2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華康POP1體W7(P)" panose="040B0700000000000000" pitchFamily="82" charset="-120"/>
              <a:ea typeface="華康POP1體W7(P)" panose="040B0700000000000000" pitchFamily="82" charset="-120"/>
            </a:endParaRPr>
          </a:p>
          <a:p>
            <a:r>
              <a:rPr lang="en-US" altLang="zh-TW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POP1體W7(P)" panose="040B0700000000000000" pitchFamily="82" charset="-120"/>
                <a:ea typeface="華康POP1體W7(P)" panose="040B0700000000000000" pitchFamily="82" charset="-120"/>
              </a:rPr>
              <a:t>p.16.</a:t>
            </a:r>
            <a:r>
              <a:rPr lang="zh-CN" altLang="zh-TW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POP1體W7(P)" panose="040B0700000000000000" pitchFamily="82" charset="-120"/>
                <a:ea typeface="華康POP1體W7(P)" panose="040B0700000000000000" pitchFamily="82" charset="-120"/>
              </a:rPr>
              <a:t>問卷調查</a:t>
            </a:r>
            <a:r>
              <a:rPr lang="en-US" altLang="zh-CN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POP1體W7(P)" panose="040B0700000000000000" pitchFamily="82" charset="-120"/>
                <a:ea typeface="華康POP1體W7(P)" panose="040B0700000000000000" pitchFamily="82" charset="-120"/>
              </a:rPr>
              <a:t>—</a:t>
            </a:r>
            <a:r>
              <a:rPr lang="zh-TW" altLang="zh-TW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POP1體W7(P)" panose="040B0700000000000000" pitchFamily="82" charset="-120"/>
                <a:ea typeface="華康POP1體W7(P)" panose="040B0700000000000000" pitchFamily="82" charset="-120"/>
              </a:rPr>
              <a:t>附</a:t>
            </a:r>
            <a:r>
              <a:rPr lang="zh-TW" altLang="zh-TW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POP1體W7(P)" panose="040B0700000000000000" pitchFamily="82" charset="-120"/>
                <a:ea typeface="華康POP1體W7(P)" panose="040B0700000000000000" pitchFamily="82" charset="-120"/>
              </a:rPr>
              <a:t>例</a:t>
            </a:r>
            <a:endParaRPr lang="en-US" altLang="zh-TW" sz="2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華康POP1體W7(P)" panose="040B0700000000000000" pitchFamily="82" charset="-120"/>
              <a:ea typeface="華康POP1體W7(P)" panose="040B0700000000000000" pitchFamily="82" charset="-120"/>
            </a:endParaRPr>
          </a:p>
          <a:p>
            <a:r>
              <a:rPr lang="en-US" altLang="zh-TW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POP1體W7(P)" panose="040B0700000000000000" pitchFamily="82" charset="-120"/>
                <a:ea typeface="華康POP1體W7(P)" panose="040B0700000000000000" pitchFamily="82" charset="-120"/>
              </a:rPr>
              <a:t>p.17-18.</a:t>
            </a:r>
            <a:r>
              <a:rPr lang="zh-CN" alt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POP1體W7(P)" panose="040B0700000000000000" pitchFamily="82" charset="-120"/>
                <a:ea typeface="華康POP1體W7(P)" panose="040B0700000000000000" pitchFamily="82" charset="-120"/>
              </a:rPr>
              <a:t>問卷調查</a:t>
            </a:r>
            <a:r>
              <a:rPr lang="zh-CN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POP1體W7(P)" panose="040B0700000000000000" pitchFamily="82" charset="-120"/>
                <a:ea typeface="華康POP1體W7(P)" panose="040B0700000000000000" pitchFamily="82" charset="-120"/>
              </a:rPr>
              <a:t>分析（</a:t>
            </a:r>
            <a:r>
              <a:rPr lang="en-US" altLang="zh-CN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POP1體W7(P)" panose="040B0700000000000000" pitchFamily="82" charset="-120"/>
                <a:ea typeface="華康POP1體W7(P)" panose="040B0700000000000000" pitchFamily="82" charset="-120"/>
              </a:rPr>
              <a:t>1</a:t>
            </a:r>
            <a:r>
              <a:rPr lang="zh-CN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POP1體W7(P)" panose="040B0700000000000000" pitchFamily="82" charset="-120"/>
                <a:ea typeface="華康POP1體W7(P)" panose="040B0700000000000000" pitchFamily="82" charset="-120"/>
              </a:rPr>
              <a:t>）</a:t>
            </a:r>
            <a:endParaRPr lang="en-US" altLang="zh-TW" sz="2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華康POP1體W7(P)" panose="040B0700000000000000" pitchFamily="82" charset="-120"/>
              <a:ea typeface="華康POP1體W7(P)" panose="040B0700000000000000" pitchFamily="82" charset="-120"/>
            </a:endParaRPr>
          </a:p>
          <a:p>
            <a:r>
              <a:rPr lang="en-US" altLang="zh-TW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POP1體W7(P)" panose="040B0700000000000000" pitchFamily="82" charset="-120"/>
                <a:ea typeface="華康POP1體W7(P)" panose="040B0700000000000000" pitchFamily="82" charset="-120"/>
              </a:rPr>
              <a:t>p.19-20.</a:t>
            </a:r>
            <a:r>
              <a:rPr lang="zh-CN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POP1體W7(P)" panose="040B0700000000000000" pitchFamily="82" charset="-120"/>
                <a:ea typeface="華康POP1體W7(P)" panose="040B0700000000000000" pitchFamily="82" charset="-120"/>
              </a:rPr>
              <a:t>問卷調查分析（</a:t>
            </a:r>
            <a:r>
              <a:rPr lang="en-US" altLang="zh-CN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POP1體W7(P)" panose="040B0700000000000000" pitchFamily="82" charset="-120"/>
                <a:ea typeface="華康POP1體W7(P)" panose="040B0700000000000000" pitchFamily="82" charset="-120"/>
              </a:rPr>
              <a:t>2</a:t>
            </a:r>
            <a:r>
              <a:rPr lang="zh-CN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POP1體W7(P)" panose="040B0700000000000000" pitchFamily="82" charset="-120"/>
                <a:ea typeface="華康POP1體W7(P)" panose="040B0700000000000000" pitchFamily="82" charset="-120"/>
              </a:rPr>
              <a:t>）</a:t>
            </a:r>
            <a:endParaRPr lang="en-US" altLang="zh-TW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華康POP1體W7(P)" panose="040B0700000000000000" pitchFamily="82" charset="-120"/>
              <a:ea typeface="華康POP1體W7(P)" panose="040B0700000000000000" pitchFamily="82" charset="-120"/>
            </a:endParaRPr>
          </a:p>
          <a:p>
            <a:r>
              <a:rPr lang="en-US" altLang="zh-TW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POP1體W7(P)" panose="040B0700000000000000" pitchFamily="82" charset="-120"/>
                <a:ea typeface="華康POP1體W7(P)" panose="040B0700000000000000" pitchFamily="82" charset="-120"/>
              </a:rPr>
              <a:t>p.21-22.</a:t>
            </a:r>
            <a:r>
              <a:rPr lang="zh-CN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POP1體W7(P)" panose="040B0700000000000000" pitchFamily="82" charset="-120"/>
                <a:ea typeface="華康POP1體W7(P)" panose="040B0700000000000000" pitchFamily="82" charset="-120"/>
              </a:rPr>
              <a:t>問卷調查分析</a:t>
            </a:r>
            <a:r>
              <a:rPr lang="zh-CN" alt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POP1體W7(P)" panose="040B0700000000000000" pitchFamily="82" charset="-120"/>
                <a:ea typeface="華康POP1體W7(P)" panose="040B0700000000000000" pitchFamily="82" charset="-120"/>
              </a:rPr>
              <a:t>（</a:t>
            </a:r>
            <a:r>
              <a:rPr lang="en-US" altLang="zh-CN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POP1體W7(P)" panose="040B0700000000000000" pitchFamily="82" charset="-120"/>
                <a:ea typeface="華康POP1體W7(P)" panose="040B0700000000000000" pitchFamily="82" charset="-120"/>
              </a:rPr>
              <a:t>3</a:t>
            </a:r>
            <a:r>
              <a:rPr lang="zh-CN" alt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POP1體W7(P)" panose="040B0700000000000000" pitchFamily="82" charset="-120"/>
                <a:ea typeface="華康POP1體W7(P)" panose="040B0700000000000000" pitchFamily="82" charset="-120"/>
              </a:rPr>
              <a:t>）</a:t>
            </a:r>
            <a:endParaRPr lang="en-US" altLang="zh-TW" sz="2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華康POP1體W7(P)" panose="040B0700000000000000" pitchFamily="82" charset="-120"/>
              <a:ea typeface="華康POP1體W7(P)" panose="040B0700000000000000" pitchFamily="8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781486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>
            <a:normAutofit/>
          </a:bodyPr>
          <a:lstStyle/>
          <a:p>
            <a:r>
              <a:rPr lang="zh-CN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問卷調查分析</a:t>
            </a:r>
            <a:r>
              <a:rPr lang="zh-CN" alt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（</a:t>
            </a:r>
            <a:r>
              <a:rPr lang="en-US" altLang="zh-CN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3</a:t>
            </a:r>
            <a:r>
              <a:rPr lang="zh-CN" alt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）</a:t>
            </a:r>
            <a:endParaRPr lang="zh-TW" alt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華康雅風體W3(P)" panose="03000300000000000000" pitchFamily="66" charset="-120"/>
              <a:ea typeface="華康雅風體W3(P)" panose="03000300000000000000" pitchFamily="66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628515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矩形 4"/>
          <p:cNvSpPr/>
          <p:nvPr/>
        </p:nvSpPr>
        <p:spPr>
          <a:xfrm>
            <a:off x="6196291" y="5373216"/>
            <a:ext cx="29370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*</a:t>
            </a:r>
            <a:r>
              <a:rPr lang="zh-TW" altLang="zh-TW" dirty="0"/>
              <a:t>有空間可供人們工作</a:t>
            </a:r>
            <a:r>
              <a:rPr lang="en-US" altLang="zh-TW" dirty="0"/>
              <a:t>/</a:t>
            </a:r>
            <a:r>
              <a:rPr lang="zh-TW" altLang="zh-TW" dirty="0"/>
              <a:t>活動</a:t>
            </a:r>
          </a:p>
        </p:txBody>
      </p:sp>
    </p:spTree>
    <p:extLst>
      <p:ext uri="{BB962C8B-B14F-4D97-AF65-F5344CB8AC3E}">
        <p14:creationId xmlns:p14="http://schemas.microsoft.com/office/powerpoint/2010/main" val="1488970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-29671" y="1412776"/>
            <a:ext cx="9144000" cy="3168352"/>
          </a:xfrm>
        </p:spPr>
        <p:txBody>
          <a:bodyPr>
            <a:noAutofit/>
          </a:bodyPr>
          <a:lstStyle/>
          <a:p>
            <a:r>
              <a:rPr lang="zh-TW" alt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調查顯示，就算同學們喜歡的建築各有不同，但同</a:t>
            </a:r>
            <a:r>
              <a:rPr lang="zh-CN" alt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學</a:t>
            </a:r>
            <a:r>
              <a:rPr lang="zh-TW" alt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們都是被建築物的外觀所吸引。所以我認為建築的觀賞性是很重要的。</a:t>
            </a:r>
            <a:endParaRPr lang="en-US" altLang="zh-CN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華康雅風體W3(P)" panose="03000300000000000000" pitchFamily="66" charset="-120"/>
              <a:ea typeface="華康雅風體W3(P)" panose="03000300000000000000" pitchFamily="66" charset="-120"/>
            </a:endParaRPr>
          </a:p>
          <a:p>
            <a:r>
              <a:rPr lang="zh-TW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但</a:t>
            </a:r>
            <a:r>
              <a:rPr lang="zh-CN" alt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我個人覺得建築</a:t>
            </a:r>
            <a:r>
              <a:rPr lang="zh-TW" alt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除了</a:t>
            </a:r>
            <a:r>
              <a:rPr lang="zh-CN" alt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可觀</a:t>
            </a:r>
            <a:r>
              <a:rPr lang="zh-TW" alt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性外，其實用性也應得到重視，因為好的建築為人們提供了舒適的</a:t>
            </a:r>
            <a:r>
              <a:rPr lang="zh-TW" altLang="zh-TW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空間</a:t>
            </a:r>
            <a:r>
              <a:rPr lang="zh-TW" alt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進行</a:t>
            </a:r>
            <a:r>
              <a:rPr lang="zh-TW" altLang="zh-TW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活動</a:t>
            </a:r>
            <a:r>
              <a:rPr lang="zh-TW" alt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或</a:t>
            </a:r>
            <a:r>
              <a:rPr lang="zh-TW" altLang="zh-TW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工作</a:t>
            </a:r>
            <a:r>
              <a:rPr lang="zh-CN" alt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。</a:t>
            </a:r>
            <a:endParaRPr lang="zh-TW" alt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華康雅風體W3(P)" panose="03000300000000000000" pitchFamily="66" charset="-120"/>
              <a:ea typeface="華康雅風體W3(P)" panose="030003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5955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764704"/>
          </a:xfrm>
        </p:spPr>
        <p:txBody>
          <a:bodyPr/>
          <a:lstStyle/>
          <a:p>
            <a:r>
              <a:rPr lang="zh-CN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問卷調查分析</a:t>
            </a:r>
            <a:r>
              <a:rPr lang="zh-CN" alt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（</a:t>
            </a:r>
            <a:r>
              <a:rPr lang="en-US" altLang="zh-CN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4</a:t>
            </a:r>
            <a:r>
              <a:rPr lang="zh-CN" alt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）</a:t>
            </a:r>
            <a:endParaRPr lang="zh-TW" alt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華康雅風體W3(P)" panose="03000300000000000000" pitchFamily="66" charset="-120"/>
              <a:ea typeface="華康雅風體W3(P)" panose="03000300000000000000" pitchFamily="66" charset="-120"/>
            </a:endParaRPr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126809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5522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4525963"/>
          </a:xfrm>
        </p:spPr>
        <p:txBody>
          <a:bodyPr/>
          <a:lstStyle/>
          <a:p>
            <a:r>
              <a:rPr lang="zh-TW" alt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受訪問的</a:t>
            </a:r>
            <a:r>
              <a:rPr lang="en-US" altLang="zh-TW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20</a:t>
            </a:r>
            <a:r>
              <a:rPr lang="zh-TW" alt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位同學中，他們最重視環保元素，其次是多功能用途，外觀是較少人重視的。</a:t>
            </a:r>
            <a:endParaRPr lang="en-US" altLang="zh-TW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華康雅風體W3(P)" panose="03000300000000000000" pitchFamily="66" charset="-120"/>
              <a:ea typeface="華康雅風體W3(P)" panose="03000300000000000000" pitchFamily="66" charset="-120"/>
            </a:endParaRPr>
          </a:p>
          <a:p>
            <a:r>
              <a:rPr lang="zh-CN" alt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我</a:t>
            </a:r>
            <a:r>
              <a:rPr lang="zh-TW" alt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很開心同學們都很重視環保，希望將來建築師們能皆合環保、用途、外觀，設計並建造出更多人喜愛的建築。</a:t>
            </a:r>
            <a:endParaRPr lang="zh-TW" alt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華康雅風體W3(P)" panose="03000300000000000000" pitchFamily="66" charset="-120"/>
              <a:ea typeface="華康雅風體W3(P)" panose="030003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50236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1714"/>
            <a:ext cx="8229600" cy="1143000"/>
          </a:xfrm>
        </p:spPr>
        <p:txBody>
          <a:bodyPr/>
          <a:lstStyle/>
          <a:p>
            <a:r>
              <a:rPr lang="zh-TW" alt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總結</a:t>
            </a:r>
            <a:endParaRPr lang="zh-TW" alt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華康雅風體W3(P)" panose="03000300000000000000" pitchFamily="66" charset="-120"/>
              <a:ea typeface="華康雅風體W3(P)" panose="03000300000000000000" pitchFamily="66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74714"/>
            <a:ext cx="8229600" cy="4951449"/>
          </a:xfrm>
        </p:spPr>
        <p:txBody>
          <a:bodyPr>
            <a:noAutofit/>
          </a:bodyPr>
          <a:lstStyle/>
          <a:p>
            <a:r>
              <a:rPr lang="zh-TW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建築和我們的生活</a:t>
            </a:r>
            <a:r>
              <a:rPr lang="zh-TW" alt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息息相關</a:t>
            </a:r>
            <a:r>
              <a:rPr lang="zh-CN" alt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。</a:t>
            </a:r>
            <a:r>
              <a:rPr lang="zh-HK" alt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經過</a:t>
            </a:r>
            <a:r>
              <a:rPr lang="zh-HK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這個</a:t>
            </a:r>
            <a:r>
              <a:rPr lang="zh-HK" alt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專題</a:t>
            </a:r>
            <a:r>
              <a:rPr lang="zh-CN" alt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，提升了我對建築的知識，</a:t>
            </a:r>
            <a:r>
              <a:rPr lang="zh-TW" alt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使</a:t>
            </a:r>
            <a:r>
              <a:rPr lang="zh-CN" alt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我更</a:t>
            </a:r>
            <a:r>
              <a:rPr lang="zh-TW" alt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加</a:t>
            </a:r>
            <a:r>
              <a:rPr lang="zh-CN" alt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了解</a:t>
            </a:r>
            <a:r>
              <a:rPr lang="zh-TW" alt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了</a:t>
            </a:r>
            <a:r>
              <a:rPr lang="zh-CN" alt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香港建築的歷史和香港建築的特色。</a:t>
            </a:r>
            <a:endParaRPr lang="en-US" altLang="zh-CN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華康雅風體W3(P)" panose="03000300000000000000" pitchFamily="66" charset="-120"/>
              <a:ea typeface="華康雅風體W3(P)" panose="03000300000000000000" pitchFamily="66" charset="-120"/>
            </a:endParaRPr>
          </a:p>
          <a:p>
            <a:r>
              <a:rPr lang="zh-CN" alt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在問卷調查中，我</a:t>
            </a:r>
            <a:r>
              <a:rPr lang="zh-TW" alt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發現</a:t>
            </a:r>
            <a:r>
              <a:rPr lang="zh-CN" alt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同學</a:t>
            </a:r>
            <a:r>
              <a:rPr lang="zh-TW" alt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們其實</a:t>
            </a:r>
            <a:r>
              <a:rPr lang="zh-CN" alt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對建築的</a:t>
            </a:r>
            <a:r>
              <a:rPr lang="zh-TW" alt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外觀和實用性都很重視</a:t>
            </a:r>
            <a:r>
              <a:rPr lang="zh-CN" alt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。</a:t>
            </a:r>
            <a:r>
              <a:rPr lang="zh-TW" alt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另外，</a:t>
            </a:r>
            <a:r>
              <a:rPr lang="zh-CN" alt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我很欣賞同學</a:t>
            </a:r>
            <a:r>
              <a:rPr lang="zh-TW" alt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亦</a:t>
            </a:r>
            <a:r>
              <a:rPr lang="zh-CN" alt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很注重</a:t>
            </a:r>
            <a:r>
              <a:rPr lang="zh-TW" alt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把</a:t>
            </a:r>
            <a:r>
              <a:rPr lang="zh-CN" alt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環保</a:t>
            </a:r>
            <a:r>
              <a:rPr lang="zh-TW" alt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融入</a:t>
            </a:r>
            <a:r>
              <a:rPr lang="zh-CN" alt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建築</a:t>
            </a:r>
            <a:r>
              <a:rPr lang="zh-TW" alt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中</a:t>
            </a:r>
            <a:r>
              <a:rPr lang="zh-CN" alt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。</a:t>
            </a:r>
            <a:endParaRPr lang="en-US" altLang="zh-CN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華康雅風體W3(P)" panose="03000300000000000000" pitchFamily="66" charset="-120"/>
              <a:ea typeface="華康雅風體W3(P)" panose="03000300000000000000" pitchFamily="66" charset="-120"/>
            </a:endParaRPr>
          </a:p>
          <a:p>
            <a:r>
              <a:rPr lang="zh-CN" alt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我希望，香港的</a:t>
            </a:r>
            <a:r>
              <a:rPr lang="zh-TW" alt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特色</a:t>
            </a:r>
            <a:r>
              <a:rPr lang="zh-CN" alt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建築</a:t>
            </a:r>
            <a:r>
              <a:rPr lang="zh-TW" alt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物</a:t>
            </a:r>
            <a:r>
              <a:rPr lang="zh-CN" alt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可以被</a:t>
            </a:r>
            <a:r>
              <a:rPr lang="zh-TW" alt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妥善地保存下來，讓更多的人可以欣賞它們。</a:t>
            </a:r>
            <a:endParaRPr lang="en-US" altLang="zh-CN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華康雅風體W3(P)" panose="03000300000000000000" pitchFamily="66" charset="-120"/>
              <a:ea typeface="華康雅風體W3(P)" panose="030003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06436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資料來源</a:t>
            </a:r>
            <a:endParaRPr lang="zh-TW" alt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華康雅風體W3(P)" panose="03000300000000000000" pitchFamily="66" charset="-120"/>
              <a:ea typeface="華康雅風體W3(P)" panose="03000300000000000000" pitchFamily="66" charset="-120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-18710" y="1418525"/>
            <a:ext cx="9144000" cy="5445224"/>
          </a:xfrm>
        </p:spPr>
        <p:txBody>
          <a:bodyPr>
            <a:noAutofit/>
          </a:bodyPr>
          <a:lstStyle/>
          <a:p>
            <a:r>
              <a:rPr lang="zh-HK" altLang="en-U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維基百科</a:t>
            </a:r>
            <a:r>
              <a:rPr lang="en-US" altLang="zh-TW" sz="1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--------</a:t>
            </a:r>
            <a:r>
              <a:rPr lang="zh-TW" altLang="en-US" sz="1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建築</a:t>
            </a:r>
            <a:endParaRPr lang="en-US" altLang="zh-TW" sz="1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華康雅風體W3(P)" panose="03000300000000000000" pitchFamily="66" charset="-120"/>
              <a:ea typeface="華康雅風體W3(P)" panose="03000300000000000000" pitchFamily="66" charset="-120"/>
            </a:endParaRPr>
          </a:p>
          <a:p>
            <a:r>
              <a:rPr lang="en-US" altLang="zh-TW" sz="1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  <a:hlinkClick r:id="rId2"/>
              </a:rPr>
              <a:t>http</a:t>
            </a:r>
            <a:r>
              <a:rPr lang="en-US" altLang="zh-TW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  <a:hlinkClick r:id="rId2"/>
              </a:rPr>
              <a:t>://zh.wikipedia.org/wiki/%</a:t>
            </a:r>
            <a:r>
              <a:rPr lang="en-US" altLang="zh-TW" sz="1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  <a:hlinkClick r:id="rId2"/>
              </a:rPr>
              <a:t>E5%BB%BA%E7%AD%91</a:t>
            </a:r>
            <a:endParaRPr lang="en-US" altLang="zh-TW" sz="1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華康雅風體W3(P)" panose="03000300000000000000" pitchFamily="66" charset="-120"/>
              <a:ea typeface="華康雅風體W3(P)" panose="03000300000000000000" pitchFamily="66" charset="-120"/>
            </a:endParaRPr>
          </a:p>
          <a:p>
            <a:r>
              <a:rPr lang="zh-HK" altLang="en-U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維基百</a:t>
            </a:r>
            <a:r>
              <a:rPr lang="zh-HK" altLang="en-US" sz="1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科</a:t>
            </a:r>
            <a:r>
              <a:rPr lang="en-US" altLang="zh-HK" sz="1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--------</a:t>
            </a:r>
            <a:r>
              <a:rPr lang="zh-TW" altLang="en-US" sz="1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香港建築</a:t>
            </a:r>
            <a:endParaRPr lang="en-US" altLang="zh-TW" sz="1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華康雅風體W3(P)" panose="03000300000000000000" pitchFamily="66" charset="-120"/>
              <a:ea typeface="華康雅風體W3(P)" panose="03000300000000000000" pitchFamily="66" charset="-120"/>
            </a:endParaRPr>
          </a:p>
          <a:p>
            <a:r>
              <a:rPr lang="en-US" altLang="zh-TW" sz="1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  <a:hlinkClick r:id="rId3"/>
              </a:rPr>
              <a:t>http</a:t>
            </a:r>
            <a:r>
              <a:rPr lang="en-US" altLang="zh-TW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  <a:hlinkClick r:id="rId3"/>
              </a:rPr>
              <a:t>://zh.wikipedia.org/wiki/%</a:t>
            </a:r>
            <a:r>
              <a:rPr lang="en-US" altLang="zh-TW" sz="1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  <a:hlinkClick r:id="rId3"/>
              </a:rPr>
              <a:t>E9%A6%99%E6%B8%AF%E5%BB%BA%E7%AF%89</a:t>
            </a:r>
            <a:endParaRPr lang="en-US" altLang="zh-TW" sz="1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華康雅風體W3(P)" panose="03000300000000000000" pitchFamily="66" charset="-120"/>
              <a:ea typeface="華康雅風體W3(P)" panose="03000300000000000000" pitchFamily="66" charset="-120"/>
            </a:endParaRPr>
          </a:p>
          <a:p>
            <a:r>
              <a:rPr lang="zh-TW" altLang="en-US" sz="1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香港地方</a:t>
            </a:r>
            <a:endParaRPr lang="en-US" altLang="zh-TW" sz="1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華康雅風體W3(P)" panose="03000300000000000000" pitchFamily="66" charset="-120"/>
              <a:ea typeface="華康雅風體W3(P)" panose="03000300000000000000" pitchFamily="66" charset="-120"/>
            </a:endParaRPr>
          </a:p>
          <a:p>
            <a:r>
              <a:rPr lang="en-US" altLang="zh-TW" sz="1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  <a:hlinkClick r:id="rId4"/>
              </a:rPr>
              <a:t>http</a:t>
            </a:r>
            <a:r>
              <a:rPr lang="en-US" altLang="zh-TW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  <a:hlinkClick r:id="rId4"/>
              </a:rPr>
              <a:t>://</a:t>
            </a:r>
            <a:r>
              <a:rPr lang="en-US" altLang="zh-TW" sz="1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  <a:hlinkClick r:id="rId4"/>
              </a:rPr>
              <a:t>www.hk-place.com/view.php?id=269</a:t>
            </a:r>
            <a:endParaRPr lang="en-US" altLang="zh-TW" sz="1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華康雅風體W3(P)" panose="03000300000000000000" pitchFamily="66" charset="-120"/>
              <a:ea typeface="華康雅風體W3(P)" panose="03000300000000000000" pitchFamily="66" charset="-120"/>
            </a:endParaRPr>
          </a:p>
          <a:p>
            <a:r>
              <a:rPr lang="zh-TW" altLang="en-U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經典地標建築 貝聿銘香港中銀</a:t>
            </a:r>
            <a:r>
              <a:rPr lang="zh-TW" altLang="en-US" sz="1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大廈</a:t>
            </a:r>
            <a:endParaRPr lang="en-US" altLang="zh-TW" sz="1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華康雅風體W3(P)" panose="03000300000000000000" pitchFamily="66" charset="-120"/>
              <a:ea typeface="華康雅風體W3(P)" panose="03000300000000000000" pitchFamily="66" charset="-120"/>
            </a:endParaRPr>
          </a:p>
          <a:p>
            <a:r>
              <a:rPr lang="en-US" altLang="zh-TW" sz="1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  <a:hlinkClick r:id="rId5"/>
              </a:rPr>
              <a:t>http</a:t>
            </a:r>
            <a:r>
              <a:rPr lang="en-US" altLang="zh-TW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  <a:hlinkClick r:id="rId5"/>
              </a:rPr>
              <a:t>://</a:t>
            </a:r>
            <a:r>
              <a:rPr lang="en-US" altLang="zh-TW" sz="1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  <a:hlinkClick r:id="rId5"/>
              </a:rPr>
              <a:t>www.mmag.com.tw/ad/article.php?art_no=810&amp;ap=a</a:t>
            </a:r>
            <a:endParaRPr lang="en-US" altLang="zh-TW" sz="1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華康雅風體W3(P)" panose="03000300000000000000" pitchFamily="66" charset="-120"/>
              <a:ea typeface="華康雅風體W3(P)" panose="03000300000000000000" pitchFamily="66" charset="-120"/>
            </a:endParaRPr>
          </a:p>
          <a:p>
            <a:r>
              <a:rPr lang="zh-HK" altLang="en-U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維基百</a:t>
            </a:r>
            <a:r>
              <a:rPr lang="zh-HK" altLang="en-US" sz="1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科</a:t>
            </a:r>
            <a:r>
              <a:rPr lang="en-US" altLang="zh-HK" sz="1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--------</a:t>
            </a:r>
            <a:r>
              <a:rPr lang="zh-CN" altLang="en-US" sz="1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歌德式</a:t>
            </a:r>
            <a:r>
              <a:rPr lang="zh-CN" altLang="en-U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建築</a:t>
            </a:r>
            <a:endParaRPr lang="en-US" altLang="zh-CN" sz="1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華康雅風體W3(P)" panose="03000300000000000000" pitchFamily="66" charset="-120"/>
              <a:ea typeface="華康雅風體W3(P)" panose="03000300000000000000" pitchFamily="66" charset="-120"/>
            </a:endParaRPr>
          </a:p>
          <a:p>
            <a:r>
              <a:rPr lang="en-US" altLang="zh-CN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  <a:hlinkClick r:id="rId6"/>
              </a:rPr>
              <a:t>http://zh.wikipedia.org/wiki/%</a:t>
            </a:r>
            <a:r>
              <a:rPr lang="en-US" altLang="zh-CN" sz="1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  <a:hlinkClick r:id="rId6"/>
              </a:rPr>
              <a:t>E5%93%A5%E7%89%B9%E5%BC%8F%E5%BB%BA%E7%AD%91</a:t>
            </a:r>
            <a:endParaRPr lang="en-US" altLang="zh-CN" sz="1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華康雅風體W3(P)" panose="03000300000000000000" pitchFamily="66" charset="-120"/>
              <a:ea typeface="華康雅風體W3(P)" panose="03000300000000000000" pitchFamily="66" charset="-120"/>
            </a:endParaRPr>
          </a:p>
          <a:p>
            <a:r>
              <a:rPr lang="zh-HK" altLang="en-U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維基百</a:t>
            </a:r>
            <a:r>
              <a:rPr lang="zh-HK" altLang="en-US" sz="1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科</a:t>
            </a:r>
            <a:r>
              <a:rPr lang="en-US" altLang="zh-HK" sz="1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--------</a:t>
            </a:r>
            <a:r>
              <a:rPr lang="zh-HK" altLang="en-US" sz="1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維多利亞</a:t>
            </a:r>
            <a:r>
              <a:rPr lang="zh-HK" altLang="en-US" sz="1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建築</a:t>
            </a:r>
            <a:endParaRPr lang="en-US" altLang="zh-CN" sz="1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華康雅風體W3(P)" panose="03000300000000000000" pitchFamily="66" charset="-120"/>
              <a:ea typeface="華康雅風體W3(P)" panose="03000300000000000000" pitchFamily="66" charset="-120"/>
              <a:hlinkClick r:id="rId7"/>
            </a:endParaRPr>
          </a:p>
          <a:p>
            <a:r>
              <a:rPr lang="en-US" altLang="zh-TW" sz="1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  <a:hlinkClick r:id="rId8"/>
              </a:rPr>
              <a:t>http://zh-hk.hongkong.wikia.com/wiki/%E7%BE%8E%E5%88%A9%E6%A8%93</a:t>
            </a:r>
            <a:endParaRPr lang="en-US" altLang="zh-TW" sz="1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華康雅風體W3(P)" panose="03000300000000000000" pitchFamily="66" charset="-120"/>
              <a:ea typeface="華康雅風體W3(P)" panose="03000300000000000000" pitchFamily="66" charset="-120"/>
            </a:endParaRPr>
          </a:p>
          <a:p>
            <a:r>
              <a:rPr lang="zh-HK" altLang="en-US" sz="1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維基百科</a:t>
            </a:r>
            <a:r>
              <a:rPr lang="en-US" altLang="zh-HK" sz="1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--------</a:t>
            </a:r>
            <a:r>
              <a:rPr lang="zh-HK" altLang="zh-HK" sz="1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現代主義建築</a:t>
            </a:r>
            <a:endParaRPr lang="en-US" altLang="zh-TW" sz="1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華康雅風體W3(P)" panose="03000300000000000000" pitchFamily="66" charset="-120"/>
              <a:ea typeface="華康雅風體W3(P)" panose="03000300000000000000" pitchFamily="66" charset="-120"/>
            </a:endParaRPr>
          </a:p>
          <a:p>
            <a:r>
              <a:rPr lang="en-US" altLang="zh-TW" sz="1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  <a:hlinkClick r:id="rId9"/>
              </a:rPr>
              <a:t>http</a:t>
            </a:r>
            <a:r>
              <a:rPr lang="en-US" altLang="zh-TW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  <a:hlinkClick r:id="rId9"/>
              </a:rPr>
              <a:t>://zh.wikipedia.org/zh-hk/%</a:t>
            </a:r>
            <a:r>
              <a:rPr lang="en-US" altLang="zh-TW" sz="1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  <a:hlinkClick r:id="rId9"/>
              </a:rPr>
              <a:t>E7%8E%B0%E4%BB%A3%E4%B8%BB%E4%B9%89%E5%BB%BA%E7%AD%91</a:t>
            </a:r>
            <a:endParaRPr lang="en-US" altLang="zh-TW" sz="1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華康雅風體W3(P)" panose="03000300000000000000" pitchFamily="66" charset="-120"/>
              <a:ea typeface="華康雅風體W3(P)" panose="03000300000000000000" pitchFamily="66" charset="-120"/>
            </a:endParaRPr>
          </a:p>
          <a:p>
            <a:endParaRPr lang="en-US" altLang="zh-TW" sz="1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華康雅風體W3(P)" panose="03000300000000000000" pitchFamily="66" charset="-120"/>
              <a:ea typeface="華康雅風體W3(P)" panose="030003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7944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zh-CN" altLang="en-US" sz="413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POP1體W7(P)" panose="040B0700000000000000" pitchFamily="82" charset="-120"/>
                <a:ea typeface="華康POP1體W7(P)" panose="040B0700000000000000" pitchFamily="82" charset="-120"/>
              </a:rPr>
              <a:t>完</a:t>
            </a:r>
            <a:endParaRPr lang="en-US" altLang="zh-CN" sz="413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華康POP1體W7(P)" panose="040B0700000000000000" pitchFamily="82" charset="-120"/>
              <a:ea typeface="華康POP1體W7(P)" panose="040B0700000000000000" pitchFamily="8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780191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Documents and Settings\cheung\Local Settings\Temporary Internet Files\Content.IE5\4TAH9H7V\MP900439322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12897">
            <a:off x="22101" y="2207865"/>
            <a:ext cx="6263680" cy="469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3764136" y="0"/>
            <a:ext cx="1313180" cy="76944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>
                <a:gd name="adj" fmla="val 25740"/>
              </a:avLst>
            </a:prstTxWarp>
            <a:spAutoFit/>
          </a:bodyPr>
          <a:lstStyle/>
          <a:p>
            <a:pPr algn="ctr"/>
            <a:r>
              <a:rPr lang="zh-CN" alt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引言</a:t>
            </a:r>
            <a:endParaRPr lang="zh-TW" alt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華康雅風體W3(P)" panose="03000300000000000000" pitchFamily="66" charset="-120"/>
              <a:ea typeface="華康雅風體W3(P)" panose="03000300000000000000" pitchFamily="66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18372" y="831872"/>
            <a:ext cx="8404708" cy="563231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F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r>
              <a:rPr lang="zh-TW" alt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       </a:t>
            </a:r>
            <a:r>
              <a:rPr lang="zh-TW" alt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我很喜歡幾何圖形，對於</a:t>
            </a:r>
            <a:r>
              <a:rPr lang="zh-CN" alt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我們</a:t>
            </a:r>
            <a:r>
              <a:rPr lang="zh-TW" alt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居住</a:t>
            </a:r>
            <a:r>
              <a:rPr lang="zh-CN" alt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的</a:t>
            </a:r>
            <a:r>
              <a:rPr lang="zh-TW" alt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唐樓</a:t>
            </a:r>
            <a:r>
              <a:rPr lang="zh-CN" alt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，</a:t>
            </a:r>
            <a:r>
              <a:rPr lang="zh-CN" alt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上學的</a:t>
            </a:r>
            <a:r>
              <a:rPr lang="zh-CN" alt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學校</a:t>
            </a:r>
            <a:r>
              <a:rPr lang="zh-TW" alt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，中環</a:t>
            </a:r>
            <a:r>
              <a:rPr lang="zh-CN" alt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的</a:t>
            </a:r>
            <a:r>
              <a:rPr lang="zh-TW" alt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新型</a:t>
            </a:r>
            <a:r>
              <a:rPr lang="zh-CN" alt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大廈等建築</a:t>
            </a:r>
            <a:r>
              <a:rPr lang="zh-TW" alt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都很好奇</a:t>
            </a:r>
            <a:r>
              <a:rPr lang="zh-CN" alt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。</a:t>
            </a:r>
            <a:r>
              <a:rPr lang="zh-TW" alt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    </a:t>
            </a:r>
            <a:endParaRPr lang="en-US" altLang="zh-TW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華康雅風體W3(P)" panose="03000300000000000000" pitchFamily="66" charset="-120"/>
              <a:ea typeface="華康雅風體W3(P)" panose="03000300000000000000" pitchFamily="66" charset="-120"/>
            </a:endParaRPr>
          </a:p>
          <a:p>
            <a:r>
              <a:rPr lang="zh-TW" alt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      香港被人喚作石屎森林，高樓大廈林立，但我認為很多人並沒留意這些建築物。建築和我們的生活息息相關，不應該被大家所忽略。</a:t>
            </a:r>
            <a:endParaRPr lang="en-US" altLang="zh-TW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華康雅風體W3(P)" panose="03000300000000000000" pitchFamily="66" charset="-120"/>
              <a:ea typeface="華康雅風體W3(P)" panose="03000300000000000000" pitchFamily="66" charset="-120"/>
            </a:endParaRPr>
          </a:p>
          <a:p>
            <a:r>
              <a:rPr lang="zh-TW" alt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     我想透過這次專題研習，認知更多建築方面的知識，也想藉機讓同學們也懂得欣賞我們身邊的一些建築。</a:t>
            </a:r>
            <a:endParaRPr lang="zh-TW" alt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華康雅風體W3(P)" panose="03000300000000000000" pitchFamily="66" charset="-120"/>
              <a:ea typeface="華康雅風體W3(P)" panose="030003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147869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何謂建築？</a:t>
            </a:r>
            <a:endParaRPr lang="zh-HK" alt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華康雅風體W3(P)" panose="03000300000000000000" pitchFamily="66" charset="-120"/>
              <a:ea typeface="華康雅風體W3(P)" panose="03000300000000000000" pitchFamily="66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HK" altLang="zh-HK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建築除了包含規劃、設計並建造出能反應功能的型式、空間和環境，也需要將技術、社會、自然環境和美學納入考量。</a:t>
            </a:r>
            <a:endParaRPr lang="zh-HK" alt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華康雅風體W3(P)" panose="03000300000000000000" pitchFamily="66" charset="-120"/>
              <a:ea typeface="華康雅風體W3(P)" panose="03000300000000000000" pitchFamily="66" charset="-120"/>
            </a:endParaRP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323528" y="3676069"/>
            <a:ext cx="8363272" cy="2433083"/>
          </a:xfrm>
          <a:prstGeom prst="rect">
            <a:avLst/>
          </a:prstGeom>
        </p:spPr>
        <p:txBody>
          <a:bodyPr vert="horz" rtlCol="0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 2"/>
              <a:buChar char="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50000"/>
              <a:buFont typeface="Wingdings 2"/>
              <a:buChar char="³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0000"/>
              <a:buFont typeface="Wingdings 2"/>
              <a:buChar char="®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SzPct val="45000"/>
              <a:buFont typeface="Wingdings 2"/>
              <a:buChar char="¯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建築物一般指人們或為了其可觀賞之形象、或為了其可使用之空間的，相對於地面固定且有一定存在時間的人造物。</a:t>
            </a:r>
            <a:endParaRPr lang="en-US" altLang="zh-TW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華康雅風體W3(P)" panose="03000300000000000000" pitchFamily="66" charset="-120"/>
              <a:ea typeface="華康雅風體W3(P)" panose="030003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739805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何謂好的建築</a:t>
            </a:r>
            <a:r>
              <a:rPr lang="zh-TW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？</a:t>
            </a:r>
            <a:endParaRPr lang="zh-HK" alt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華康雅風體W3(P)" panose="03000300000000000000" pitchFamily="66" charset="-120"/>
              <a:ea typeface="華康雅風體W3(P)" panose="03000300000000000000" pitchFamily="66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HK" altLang="zh-HK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羅馬時代的建築家維特魯</a:t>
            </a:r>
            <a:r>
              <a:rPr lang="zh-HK" altLang="zh-HK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威</a:t>
            </a:r>
            <a:r>
              <a:rPr lang="zh-TW" alt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於</a:t>
            </a:r>
            <a:r>
              <a:rPr lang="zh-HK" altLang="zh-HK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《</a:t>
            </a:r>
            <a:r>
              <a:rPr lang="zh-HK" altLang="zh-HK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建築十</a:t>
            </a:r>
            <a:r>
              <a:rPr lang="zh-HK" altLang="zh-HK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書》</a:t>
            </a:r>
            <a:r>
              <a:rPr lang="zh-TW" alt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中指出</a:t>
            </a:r>
            <a:r>
              <a:rPr lang="zh-HK" altLang="zh-HK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，一個</a:t>
            </a:r>
            <a:r>
              <a:rPr lang="zh-HK" altLang="zh-HK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好的建築物應該</a:t>
            </a:r>
            <a:r>
              <a:rPr lang="zh-HK" altLang="zh-HK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具備三</a:t>
            </a:r>
            <a:r>
              <a:rPr lang="zh-HK" altLang="zh-HK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項</a:t>
            </a:r>
            <a:r>
              <a:rPr lang="zh-HK" altLang="zh-HK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要素：</a:t>
            </a:r>
            <a:endParaRPr lang="zh-HK" altLang="zh-HK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華康雅風體W3(P)" panose="03000300000000000000" pitchFamily="66" charset="-120"/>
              <a:ea typeface="華康雅風體W3(P)" panose="03000300000000000000" pitchFamily="66" charset="-120"/>
            </a:endParaRPr>
          </a:p>
          <a:p>
            <a:r>
              <a:rPr lang="zh-HK" altLang="zh-HK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強（堅固） - 建築必須能堅固的矗立，並保持良好的狀態</a:t>
            </a:r>
          </a:p>
          <a:p>
            <a:r>
              <a:rPr lang="zh-HK" altLang="zh-HK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用（實用） - 建築必須對使用者提供實用的功能</a:t>
            </a:r>
          </a:p>
          <a:p>
            <a:r>
              <a:rPr lang="zh-HK" altLang="zh-HK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美（美觀） - 建築必須能讓人們感到愉悅並提升他們的精神</a:t>
            </a:r>
          </a:p>
          <a:p>
            <a:endParaRPr lang="zh-HK" alt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華康雅風體W3(P)" panose="03000300000000000000" pitchFamily="66" charset="-120"/>
              <a:ea typeface="華康雅風體W3(P)" panose="030003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811745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916" y="620688"/>
            <a:ext cx="4181475" cy="312420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25694">
            <a:off x="3485408" y="3566545"/>
            <a:ext cx="3407679" cy="340767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香港建築的歷史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3898776" cy="1972815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中國</a:t>
            </a:r>
            <a:r>
              <a:rPr lang="zh-TW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傳統建築</a:t>
            </a:r>
            <a:r>
              <a:rPr lang="zh-TW" alt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時期</a:t>
            </a:r>
            <a:endParaRPr lang="en-US" altLang="zh-TW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華康雅風體W3(P)" panose="03000300000000000000" pitchFamily="66" charset="-120"/>
              <a:ea typeface="華康雅風體W3(P)" panose="03000300000000000000" pitchFamily="66" charset="-120"/>
            </a:endParaRPr>
          </a:p>
          <a:p>
            <a:r>
              <a:rPr lang="zh-TW" alt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例如：廟宇、</a:t>
            </a:r>
            <a:endParaRPr lang="en-US" altLang="zh-TW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華康雅風體W3(P)" panose="03000300000000000000" pitchFamily="66" charset="-120"/>
              <a:ea typeface="華康雅風體W3(P)" panose="03000300000000000000" pitchFamily="66" charset="-120"/>
            </a:endParaRPr>
          </a:p>
          <a:p>
            <a:r>
              <a:rPr lang="zh-TW" alt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圍村、唐樓等。</a:t>
            </a:r>
            <a:endParaRPr lang="en-US" altLang="zh-TW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華康雅風體W3(P)" panose="03000300000000000000" pitchFamily="66" charset="-120"/>
              <a:ea typeface="華康雅風體W3(P)" panose="03000300000000000000" pitchFamily="66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51520" y="4110826"/>
            <a:ext cx="40324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1949</a:t>
            </a:r>
            <a:r>
              <a:rPr lang="zh-TW" alt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年的雷生春</a:t>
            </a:r>
            <a:endParaRPr lang="en-US" altLang="zh-HK" sz="2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華康雅風體W3(P)" panose="03000300000000000000" pitchFamily="66" charset="-120"/>
              <a:ea typeface="華康雅風體W3(P)" panose="03000300000000000000" pitchFamily="66" charset="-120"/>
            </a:endParaRPr>
          </a:p>
          <a:p>
            <a:r>
              <a:rPr lang="zh-HK" altLang="zh-HK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唐</a:t>
            </a:r>
            <a:r>
              <a:rPr lang="zh-HK" altLang="zh-HK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樓不少混合了中式及西式建築風格，常以西式的石柱及裝飾花紋配以中式的小型露臺。</a:t>
            </a:r>
            <a:endParaRPr lang="en-US" altLang="zh-TW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華康雅風體W3(P)" panose="03000300000000000000" pitchFamily="66" charset="-120"/>
              <a:ea typeface="華康雅風體W3(P)" panose="030003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202259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香港建築的歷史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歐美</a:t>
            </a:r>
            <a:r>
              <a:rPr lang="zh-TW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建築</a:t>
            </a:r>
            <a:r>
              <a:rPr lang="zh-TW" alt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時期：</a:t>
            </a:r>
            <a:r>
              <a:rPr lang="zh-HK" altLang="zh-HK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開</a:t>
            </a:r>
            <a:r>
              <a:rPr lang="zh-HK" altLang="zh-HK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埠之後，英國人帶來了維多利亞時期及愛德華時期的建築風格。</a:t>
            </a:r>
            <a:endParaRPr lang="en-US" altLang="zh-TW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華康雅風體W3(P)" panose="03000300000000000000" pitchFamily="66" charset="-120"/>
              <a:ea typeface="華康雅風體W3(P)" panose="03000300000000000000" pitchFamily="66" charset="-120"/>
            </a:endParaRPr>
          </a:p>
          <a:p>
            <a:r>
              <a:rPr lang="zh-TW" alt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例如：舊立法會大樓、中環警署、美利樓等。</a:t>
            </a:r>
            <a:endParaRPr lang="en-US" altLang="zh-TW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華康雅風體W3(P)" panose="03000300000000000000" pitchFamily="66" charset="-120"/>
              <a:ea typeface="華康雅風體W3(P)" panose="03000300000000000000" pitchFamily="66" charset="-120"/>
            </a:endParaRPr>
          </a:p>
          <a:p>
            <a:r>
              <a:rPr lang="zh-CN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  <a:cs typeface="Arial Unicode MS" panose="020B0604020202020204" pitchFamily="34" charset="-120"/>
              </a:rPr>
              <a:t>維多利亞</a:t>
            </a:r>
            <a:r>
              <a:rPr lang="zh-CN" alt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  <a:cs typeface="Arial Unicode MS" panose="020B0604020202020204" pitchFamily="34" charset="-120"/>
              </a:rPr>
              <a:t>式建築</a:t>
            </a:r>
            <a:r>
              <a:rPr lang="zh-TW" alt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產生背景：是指</a:t>
            </a:r>
            <a:r>
              <a:rPr lang="en-US" altLang="zh-TW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1837</a:t>
            </a:r>
            <a:r>
              <a:rPr lang="zh-TW" alt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年至</a:t>
            </a:r>
            <a:r>
              <a:rPr lang="en-US" altLang="zh-TW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1901</a:t>
            </a:r>
            <a:r>
              <a:rPr lang="zh-TW" alt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年，由於英國國力突飛猛進，英國人民的經濟水平同時大幅度提升，對於住宅也越發追求精美。</a:t>
            </a:r>
            <a:endParaRPr lang="en-US" altLang="zh-TW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華康雅風體W3(P)" panose="03000300000000000000" pitchFamily="66" charset="-120"/>
              <a:ea typeface="華康雅風體W3(P)" panose="030003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190098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cheung\Local Settings\Temporary Internet Files\Content.IE5\9S4HY1TQ\Architecture_11[1]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140968"/>
            <a:ext cx="4860032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620688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維多利亞</a:t>
            </a:r>
            <a:r>
              <a:rPr lang="zh-TW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式</a:t>
            </a:r>
            <a:r>
              <a:rPr lang="zh-TW" alt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建築</a:t>
            </a:r>
            <a:r>
              <a:rPr lang="en-US" altLang="zh-TW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——</a:t>
            </a:r>
            <a:r>
              <a:rPr lang="zh-TW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美利樓</a:t>
            </a:r>
            <a:br>
              <a:rPr lang="zh-TW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</a:br>
            <a:endParaRPr lang="zh-TW" alt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華康雅風體W3(P)" panose="03000300000000000000" pitchFamily="66" charset="-120"/>
              <a:ea typeface="華康雅風體W3(P)" panose="03000300000000000000" pitchFamily="66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-3002" y="548680"/>
            <a:ext cx="8607449" cy="3888432"/>
          </a:xfrm>
        </p:spPr>
        <p:txBody>
          <a:bodyPr>
            <a:noAutofit/>
          </a:bodyPr>
          <a:lstStyle/>
          <a:p>
            <a:pPr fontAlgn="base"/>
            <a:r>
              <a:rPr lang="zh-TW" alt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美利樓建於</a:t>
            </a:r>
            <a:r>
              <a:rPr lang="en-US" altLang="zh-TW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1844</a:t>
            </a:r>
            <a:r>
              <a:rPr lang="zh-TW" alt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年，揉合</a:t>
            </a:r>
            <a:r>
              <a:rPr lang="zh-TW" alt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了中式和西式的建築設計，採用了西式的圓柱，以及中式的瓦頂。</a:t>
            </a:r>
          </a:p>
          <a:p>
            <a:pPr fontAlgn="base"/>
            <a:r>
              <a:rPr lang="zh-TW" alt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主要</a:t>
            </a:r>
            <a:r>
              <a:rPr lang="zh-TW" alt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用作英軍的軍營</a:t>
            </a:r>
            <a:r>
              <a:rPr lang="zh-TW" alt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。香港</a:t>
            </a:r>
            <a:r>
              <a:rPr lang="zh-TW" alt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日治時期</a:t>
            </a:r>
            <a:r>
              <a:rPr lang="zh-TW" alt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，被</a:t>
            </a:r>
            <a:r>
              <a:rPr lang="zh-TW" alt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日軍用作「日本憲兵部辦事處」及「日本軍事統師部」，還設有很多囚犯室</a:t>
            </a:r>
            <a:r>
              <a:rPr lang="zh-TW" alt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及用作刑場。</a:t>
            </a:r>
            <a:endParaRPr lang="zh-TW" alt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華康雅風體W3(P)" panose="03000300000000000000" pitchFamily="66" charset="-120"/>
              <a:ea typeface="華康雅風體W3(P)" panose="03000300000000000000" pitchFamily="66" charset="-120"/>
            </a:endParaRP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4283968" y="4434199"/>
            <a:ext cx="4828582" cy="2348880"/>
          </a:xfrm>
          <a:prstGeom prst="rect">
            <a:avLst/>
          </a:prstGeom>
        </p:spPr>
        <p:txBody>
          <a:bodyPr vert="horz" rtlCol="0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 2"/>
              <a:buChar char="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50000"/>
              <a:buFont typeface="Wingdings 2"/>
              <a:buChar char="³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0000"/>
              <a:buFont typeface="Wingdings 2"/>
              <a:buChar char="®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SzPct val="45000"/>
              <a:buFont typeface="Wingdings 2"/>
              <a:buChar char="¯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US" altLang="zh-TW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1987</a:t>
            </a:r>
            <a:r>
              <a:rPr lang="zh-TW" alt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年，因應香港中銀大廈的建築工程</a:t>
            </a:r>
            <a:r>
              <a:rPr lang="zh-TW" alt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，香港</a:t>
            </a:r>
            <a:r>
              <a:rPr lang="zh-TW" alt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政府將美利樓完整遷至他處。</a:t>
            </a:r>
            <a:endParaRPr lang="zh-TW" alt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華康雅風體W3(P)" panose="03000300000000000000" pitchFamily="66" charset="-120"/>
              <a:ea typeface="華康雅風體W3(P)" panose="030003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633892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900" y="0"/>
            <a:ext cx="449209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zh-TW" altLang="en-US" sz="36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00B0F0">
                  <a:alpha val="5700"/>
                </a:srgb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+mn-ea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21697" y="1173569"/>
            <a:ext cx="8956588" cy="2448272"/>
          </a:xfrm>
        </p:spPr>
        <p:txBody>
          <a:bodyPr>
            <a:normAutofit/>
          </a:bodyPr>
          <a:lstStyle/>
          <a:p>
            <a:pPr marL="502920" indent="-457200">
              <a:buFont typeface="Wingdings" panose="05000000000000000000" pitchFamily="2" charset="2"/>
              <a:buChar char="l"/>
            </a:pPr>
            <a:r>
              <a:rPr lang="zh-TW" alt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發源</a:t>
            </a:r>
            <a:r>
              <a:rPr lang="zh-TW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於十二世紀的法國，持續至十六</a:t>
            </a:r>
            <a:r>
              <a:rPr lang="zh-TW" alt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世紀。</a:t>
            </a:r>
            <a:endParaRPr lang="en-US" altLang="zh-TW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華康雅風體W3(P)" panose="03000300000000000000" pitchFamily="66" charset="-120"/>
              <a:ea typeface="華康雅風體W3(P)" panose="03000300000000000000" pitchFamily="66" charset="-120"/>
            </a:endParaRPr>
          </a:p>
          <a:p>
            <a:pPr marL="502920" indent="-457200">
              <a:buFont typeface="Wingdings" panose="05000000000000000000" pitchFamily="2" charset="2"/>
              <a:buChar char="l"/>
            </a:pPr>
            <a:r>
              <a:rPr lang="zh-TW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建築特色</a:t>
            </a:r>
            <a:r>
              <a:rPr lang="zh-TW" alt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：尖</a:t>
            </a:r>
            <a:r>
              <a:rPr lang="zh-TW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形拱門、肋狀拱頂與飛拱</a:t>
            </a:r>
            <a:r>
              <a:rPr lang="zh-TW" alt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。</a:t>
            </a:r>
            <a:endParaRPr lang="en-US" altLang="zh-TW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華康雅風體W3(P)" panose="03000300000000000000" pitchFamily="66" charset="-120"/>
              <a:ea typeface="華康雅風體W3(P)" panose="03000300000000000000" pitchFamily="66" charset="-120"/>
            </a:endParaRPr>
          </a:p>
          <a:p>
            <a:pPr marL="502920" indent="-457200">
              <a:buFont typeface="Wingdings" panose="05000000000000000000" pitchFamily="2" charset="2"/>
              <a:buChar char="l"/>
            </a:pPr>
            <a:r>
              <a:rPr lang="zh-TW" alt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最常見建築物：歐洲</a:t>
            </a:r>
            <a:r>
              <a:rPr lang="zh-TW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的主教座堂、大修道院與</a:t>
            </a:r>
            <a:r>
              <a:rPr lang="zh-TW" alt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教堂、城堡</a:t>
            </a:r>
            <a:r>
              <a:rPr lang="zh-TW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、宮殿、</a:t>
            </a:r>
            <a:r>
              <a:rPr lang="zh-TW" alt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大會堂、</a:t>
            </a:r>
            <a:r>
              <a:rPr lang="zh-TW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會館、</a:t>
            </a:r>
            <a:r>
              <a:rPr lang="zh-TW" alt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大學等。</a:t>
            </a:r>
            <a:endParaRPr lang="en-US" altLang="zh-TW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華康雅風體W3(P)" panose="03000300000000000000" pitchFamily="66" charset="-120"/>
              <a:ea typeface="華康雅風體W3(P)" panose="03000300000000000000" pitchFamily="66" charset="-120"/>
            </a:endParaRPr>
          </a:p>
          <a:p>
            <a:pPr marL="45720" indent="0">
              <a:buNone/>
            </a:pPr>
            <a:endParaRPr lang="zh-TW" alt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華康雅風體W3(P)" panose="03000300000000000000" pitchFamily="66" charset="-120"/>
              <a:ea typeface="華康雅風體W3(P)" panose="03000300000000000000" pitchFamily="66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79512" y="324364"/>
            <a:ext cx="799288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哥德式</a:t>
            </a:r>
            <a:r>
              <a:rPr lang="zh-TW" alt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建築</a:t>
            </a:r>
            <a:r>
              <a:rPr lang="en-US" altLang="zh-TW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---</a:t>
            </a:r>
            <a:r>
              <a:rPr lang="zh-TW" alt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香港聖公會聖保羅堂</a:t>
            </a:r>
            <a:endParaRPr lang="zh-TW" alt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華康雅風體W3(P)" panose="03000300000000000000" pitchFamily="66" charset="-120"/>
              <a:ea typeface="華康雅風體W3(P)" panose="03000300000000000000" pitchFamily="66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621841"/>
            <a:ext cx="2692400" cy="32004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07504" y="3763160"/>
            <a:ext cx="525658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zh-TW" alt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建築風格：高聳削瘦，表現了神秘、哀婉、崇高的強烈情感，對後世其他藝術均有重大影響。</a:t>
            </a:r>
            <a:endParaRPr lang="zh-HK" alt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華康雅風體W3(P)" panose="03000300000000000000" pitchFamily="66" charset="-120"/>
              <a:ea typeface="華康雅風體W3(P)" panose="030003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093766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龍騰四海">
  <a:themeElements>
    <a:clrScheme name="龍騰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龍騰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龍騰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1569</TotalTime>
  <Words>1663</Words>
  <Application>Microsoft Office PowerPoint</Application>
  <PresentationFormat>如螢幕大小 (4:3)</PresentationFormat>
  <Paragraphs>149</Paragraphs>
  <Slides>26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13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26</vt:i4>
      </vt:variant>
    </vt:vector>
  </HeadingPairs>
  <TitlesOfParts>
    <vt:vector size="40" baseType="lpstr">
      <vt:lpstr>Arial Unicode MS</vt:lpstr>
      <vt:lpstr>华文楷体</vt:lpstr>
      <vt:lpstr>華康POP1體W7(P)</vt:lpstr>
      <vt:lpstr>華康雅風體W3(P)</vt:lpstr>
      <vt:lpstr>微軟正黑體</vt:lpstr>
      <vt:lpstr>新細明體</vt:lpstr>
      <vt:lpstr>標楷體</vt:lpstr>
      <vt:lpstr>Arial</vt:lpstr>
      <vt:lpstr>Calibri</vt:lpstr>
      <vt:lpstr>Cambria</vt:lpstr>
      <vt:lpstr>Maiandra GD</vt:lpstr>
      <vt:lpstr>Wingdings</vt:lpstr>
      <vt:lpstr>Wingdings 2</vt:lpstr>
      <vt:lpstr>龍騰四海</vt:lpstr>
      <vt:lpstr>PowerPoint 簡報</vt:lpstr>
      <vt:lpstr>PowerPoint 簡報</vt:lpstr>
      <vt:lpstr>PowerPoint 簡報</vt:lpstr>
      <vt:lpstr>何謂建築？</vt:lpstr>
      <vt:lpstr>何謂好的建築？</vt:lpstr>
      <vt:lpstr>香港建築的歷史</vt:lpstr>
      <vt:lpstr>香港建築的歷史</vt:lpstr>
      <vt:lpstr>維多利亞式建築——美利樓 </vt:lpstr>
      <vt:lpstr>PowerPoint 簡報</vt:lpstr>
      <vt:lpstr>香港建築的歷史</vt:lpstr>
      <vt:lpstr>現代主義建築風格</vt:lpstr>
      <vt:lpstr>現代主義建築</vt:lpstr>
      <vt:lpstr>現代主義建築——中銀大廈</vt:lpstr>
      <vt:lpstr>問卷調查</vt:lpstr>
      <vt:lpstr>問卷調查—附例</vt:lpstr>
      <vt:lpstr>問卷調查分析（1）</vt:lpstr>
      <vt:lpstr>PowerPoint 簡報</vt:lpstr>
      <vt:lpstr>問卷調查分析（2）</vt:lpstr>
      <vt:lpstr>PowerPoint 簡報</vt:lpstr>
      <vt:lpstr>問卷調查分析（3）</vt:lpstr>
      <vt:lpstr>PowerPoint 簡報</vt:lpstr>
      <vt:lpstr>問卷調查分析（4）</vt:lpstr>
      <vt:lpstr>PowerPoint 簡報</vt:lpstr>
      <vt:lpstr>總結</vt:lpstr>
      <vt:lpstr>資料來源</vt:lpstr>
      <vt:lpstr>PowerPoint 簡報</vt:lpstr>
    </vt:vector>
  </TitlesOfParts>
  <Company>goldenlily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cheung</dc:creator>
  <cp:lastModifiedBy>profile</cp:lastModifiedBy>
  <cp:revision>172</cp:revision>
  <cp:lastPrinted>2015-04-24T08:31:49Z</cp:lastPrinted>
  <dcterms:created xsi:type="dcterms:W3CDTF">2014-12-01T12:30:32Z</dcterms:created>
  <dcterms:modified xsi:type="dcterms:W3CDTF">2015-04-24T09:48:07Z</dcterms:modified>
</cp:coreProperties>
</file>