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4" r:id="rId6"/>
    <p:sldId id="273" r:id="rId7"/>
    <p:sldId id="290" r:id="rId8"/>
    <p:sldId id="291" r:id="rId9"/>
    <p:sldId id="261" r:id="rId10"/>
    <p:sldId id="262" r:id="rId11"/>
    <p:sldId id="263" r:id="rId12"/>
    <p:sldId id="275" r:id="rId13"/>
    <p:sldId id="268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</p:sldIdLst>
  <p:sldSz cx="9144000" cy="6858000" type="screen4x3"/>
  <p:notesSz cx="6797675" cy="987425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00"/>
    <a:srgbClr val="FFFF00"/>
    <a:srgbClr val="FF0066"/>
    <a:srgbClr val="CC99FF"/>
    <a:srgbClr val="FF7C80"/>
    <a:srgbClr val="E57171"/>
    <a:srgbClr val="33CC33"/>
    <a:srgbClr val="EEF40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中等深淺樣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8" autoAdjust="0"/>
    <p:restoredTop sz="99820" autoAdjust="0"/>
  </p:normalViewPr>
  <p:slideViewPr>
    <p:cSldViewPr>
      <p:cViewPr>
        <p:scale>
          <a:sx n="100" d="100"/>
          <a:sy n="100" d="100"/>
        </p:scale>
        <p:origin x="1278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849203046780063E-2"/>
          <c:y val="2.9430036706580676E-2"/>
          <c:w val="0.95040171355903513"/>
          <c:h val="0.841052457688950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數列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工作表1!$A$2:$A$5</c:f>
              <c:strCache>
                <c:ptCount val="2"/>
                <c:pt idx="0">
                  <c:v>有</c:v>
                </c:pt>
                <c:pt idx="1">
                  <c:v>沒有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9</c:v>
                </c:pt>
                <c:pt idx="1">
                  <c:v>11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數列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工作表1!$A$2:$A$5</c:f>
              <c:strCache>
                <c:ptCount val="2"/>
                <c:pt idx="0">
                  <c:v>有</c:v>
                </c:pt>
                <c:pt idx="1">
                  <c:v>沒有</c:v>
                </c:pt>
              </c:strCache>
            </c:strRef>
          </c:cat>
          <c:val>
            <c:numRef>
              <c:f>工作表1!$C$2:$C$5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欄1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工作表1!$A$2:$A$5</c:f>
              <c:strCache>
                <c:ptCount val="2"/>
                <c:pt idx="0">
                  <c:v>有</c:v>
                </c:pt>
                <c:pt idx="1">
                  <c:v>沒有</c:v>
                </c:pt>
              </c:strCache>
            </c:strRef>
          </c:cat>
          <c:val>
            <c:numRef>
              <c:f>工作表1!$D$2:$D$5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5040304"/>
        <c:axId val="185040696"/>
        <c:axId val="0"/>
      </c:bar3DChart>
      <c:catAx>
        <c:axId val="18504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pPr>
            <a:endParaRPr lang="zh-HK"/>
          </a:p>
        </c:txPr>
        <c:crossAx val="185040696"/>
        <c:crosses val="autoZero"/>
        <c:auto val="1"/>
        <c:lblAlgn val="ctr"/>
        <c:lblOffset val="100"/>
        <c:noMultiLvlLbl val="0"/>
      </c:catAx>
      <c:valAx>
        <c:axId val="185040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185040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H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solidFill>
            <a:schemeClr val="accent3">
              <a:lumMod val="20000"/>
              <a:lumOff val="80000"/>
            </a:schemeClr>
          </a:solidFill>
        </a:ln>
        <a:effectLst/>
        <a:sp3d>
          <a:contourClr>
            <a:schemeClr val="accent3">
              <a:lumMod val="20000"/>
              <a:lumOff val="80000"/>
            </a:schemeClr>
          </a:contourClr>
        </a:sp3d>
      </c:spPr>
    </c:sideWall>
    <c:backWall>
      <c:thickness val="0"/>
      <c:spPr>
        <a:noFill/>
        <a:ln>
          <a:solidFill>
            <a:schemeClr val="accent3">
              <a:lumMod val="20000"/>
              <a:lumOff val="80000"/>
            </a:schemeClr>
          </a:solidFill>
        </a:ln>
        <a:effectLst/>
        <a:sp3d>
          <a:contourClr>
            <a:schemeClr val="accent3">
              <a:lumMod val="20000"/>
              <a:lumOff val="80000"/>
            </a:schemeClr>
          </a:contourClr>
        </a:sp3d>
      </c:spPr>
    </c:backWall>
    <c:plotArea>
      <c:layout>
        <c:manualLayout>
          <c:layoutTarget val="inner"/>
          <c:xMode val="edge"/>
          <c:yMode val="edge"/>
          <c:x val="6.6818691710335928E-2"/>
          <c:y val="2.7882412832168652E-2"/>
          <c:w val="0.93197354406786104"/>
          <c:h val="0.863176337944788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欄2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工作表1!$A$2:$A$5</c:f>
              <c:strCache>
                <c:ptCount val="2"/>
                <c:pt idx="0">
                  <c:v>喜歡</c:v>
                </c:pt>
                <c:pt idx="1">
                  <c:v>不喜歡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12</c:v>
                </c:pt>
                <c:pt idx="1">
                  <c:v>8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數列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工作表1!$A$2:$A$5</c:f>
              <c:strCache>
                <c:ptCount val="2"/>
                <c:pt idx="0">
                  <c:v>喜歡</c:v>
                </c:pt>
                <c:pt idx="1">
                  <c:v>不喜歡</c:v>
                </c:pt>
              </c:strCache>
            </c:strRef>
          </c:cat>
          <c:val>
            <c:numRef>
              <c:f>工作表1!$C$2:$C$5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欄1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工作表1!$A$2:$A$5</c:f>
              <c:strCache>
                <c:ptCount val="2"/>
                <c:pt idx="0">
                  <c:v>喜歡</c:v>
                </c:pt>
                <c:pt idx="1">
                  <c:v>不喜歡</c:v>
                </c:pt>
              </c:strCache>
            </c:strRef>
          </c:cat>
          <c:val>
            <c:numRef>
              <c:f>工作表1!$D$2:$D$5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5041872"/>
        <c:axId val="185042264"/>
        <c:axId val="0"/>
      </c:bar3DChart>
      <c:catAx>
        <c:axId val="18504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 lang="zh-HK" altLang="en-US" sz="2800" b="0" i="0" u="none" strike="noStrike" kern="1200" baseline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pPr>
            <a:endParaRPr lang="zh-HK"/>
          </a:p>
        </c:txPr>
        <c:crossAx val="185042264"/>
        <c:crosses val="autoZero"/>
        <c:auto val="1"/>
        <c:lblAlgn val="ctr"/>
        <c:lblOffset val="100"/>
        <c:noMultiLvlLbl val="0"/>
      </c:catAx>
      <c:valAx>
        <c:axId val="185042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185041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H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欄3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工作表1!$A$2:$A$5</c:f>
              <c:strCache>
                <c:ptCount val="3"/>
                <c:pt idx="0">
                  <c:v>古箏的音色優美</c:v>
                </c:pt>
                <c:pt idx="1">
                  <c:v>外型得雅</c:v>
                </c:pt>
                <c:pt idx="2">
                  <c:v>擁有美好和傳統的風格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11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欄1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工作表1!$A$2:$A$5</c:f>
              <c:strCache>
                <c:ptCount val="3"/>
                <c:pt idx="0">
                  <c:v>古箏的音色優美</c:v>
                </c:pt>
                <c:pt idx="1">
                  <c:v>外型得雅</c:v>
                </c:pt>
                <c:pt idx="2">
                  <c:v>擁有美好和傳統的風格</c:v>
                </c:pt>
              </c:strCache>
            </c:strRef>
          </c:cat>
          <c:val>
            <c:numRef>
              <c:f>工作表1!$C$2:$C$5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欄2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工作表1!$A$2:$A$5</c:f>
              <c:strCache>
                <c:ptCount val="3"/>
                <c:pt idx="0">
                  <c:v>古箏的音色優美</c:v>
                </c:pt>
                <c:pt idx="1">
                  <c:v>外型得雅</c:v>
                </c:pt>
                <c:pt idx="2">
                  <c:v>擁有美好和傳統的風格</c:v>
                </c:pt>
              </c:strCache>
            </c:strRef>
          </c:cat>
          <c:val>
            <c:numRef>
              <c:f>工作表1!$D$2:$D$5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5043048"/>
        <c:axId val="185043440"/>
        <c:axId val="0"/>
      </c:bar3DChart>
      <c:catAx>
        <c:axId val="185043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標楷體" panose="03000509000000000000" pitchFamily="65" charset="-120"/>
                <a:cs typeface="+mn-cs"/>
              </a:defRPr>
            </a:pPr>
            <a:endParaRPr lang="zh-HK"/>
          </a:p>
        </c:txPr>
        <c:crossAx val="185043440"/>
        <c:crosses val="autoZero"/>
        <c:auto val="1"/>
        <c:lblAlgn val="ctr"/>
        <c:lblOffset val="100"/>
        <c:noMultiLvlLbl val="0"/>
      </c:catAx>
      <c:valAx>
        <c:axId val="185043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185043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H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數列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工作表1!$A$2:$A$5</c:f>
              <c:strCache>
                <c:ptCount val="4"/>
                <c:pt idx="0">
                  <c:v>覺得聲音不好聽</c:v>
                </c:pt>
                <c:pt idx="1">
                  <c:v>學費昂貴</c:v>
                </c:pt>
                <c:pt idx="2">
                  <c:v>覺得古箏的演奏方式麻煩</c:v>
                </c:pt>
                <c:pt idx="3">
                  <c:v>其他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1</c:v>
                </c:pt>
                <c:pt idx="1">
                  <c:v>5</c:v>
                </c:pt>
                <c:pt idx="2">
                  <c:v>6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欄1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工作表1!$A$2:$A$5</c:f>
              <c:strCache>
                <c:ptCount val="4"/>
                <c:pt idx="0">
                  <c:v>覺得聲音不好聽</c:v>
                </c:pt>
                <c:pt idx="1">
                  <c:v>學費昂貴</c:v>
                </c:pt>
                <c:pt idx="2">
                  <c:v>覺得古箏的演奏方式麻煩</c:v>
                </c:pt>
                <c:pt idx="3">
                  <c:v>其他</c:v>
                </c:pt>
              </c:strCache>
            </c:strRef>
          </c:cat>
          <c:val>
            <c:numRef>
              <c:f>工作表1!$C$2:$C$5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欄2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工作表1!$A$2:$A$5</c:f>
              <c:strCache>
                <c:ptCount val="4"/>
                <c:pt idx="0">
                  <c:v>覺得聲音不好聽</c:v>
                </c:pt>
                <c:pt idx="1">
                  <c:v>學費昂貴</c:v>
                </c:pt>
                <c:pt idx="2">
                  <c:v>覺得古箏的演奏方式麻煩</c:v>
                </c:pt>
                <c:pt idx="3">
                  <c:v>其他</c:v>
                </c:pt>
              </c:strCache>
            </c:strRef>
          </c:cat>
          <c:val>
            <c:numRef>
              <c:f>工作表1!$D$2:$D$5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5340832"/>
        <c:axId val="415341224"/>
        <c:axId val="0"/>
      </c:bar3DChart>
      <c:catAx>
        <c:axId val="41534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pPr>
            <a:endParaRPr lang="zh-HK"/>
          </a:p>
        </c:txPr>
        <c:crossAx val="415341224"/>
        <c:crosses val="autoZero"/>
        <c:auto val="1"/>
        <c:lblAlgn val="ctr"/>
        <c:lblOffset val="100"/>
        <c:noMultiLvlLbl val="0"/>
      </c:catAx>
      <c:valAx>
        <c:axId val="415341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415340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H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968764439011037E-2"/>
          <c:y val="3.9533143463450042E-2"/>
          <c:w val="0.91704560821401815"/>
          <c:h val="0.778922395338880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數列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工作表1!$A$2:$A$5</c:f>
              <c:strCache>
                <c:ptCount val="3"/>
                <c:pt idx="0">
                  <c:v>學費昂貴               </c:v>
                </c:pt>
                <c:pt idx="1">
                  <c:v>浪費時間              </c:v>
                </c:pt>
                <c:pt idx="2">
                  <c:v>專注學業        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10</c:v>
                </c:pt>
                <c:pt idx="1">
                  <c:v>4</c:v>
                </c:pt>
                <c:pt idx="2">
                  <c:v>6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欄2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工作表1!$A$2:$A$5</c:f>
              <c:strCache>
                <c:ptCount val="3"/>
                <c:pt idx="0">
                  <c:v>學費昂貴               </c:v>
                </c:pt>
                <c:pt idx="1">
                  <c:v>浪費時間              </c:v>
                </c:pt>
                <c:pt idx="2">
                  <c:v>專注學業        </c:v>
                </c:pt>
              </c:strCache>
            </c:strRef>
          </c:cat>
          <c:val>
            <c:numRef>
              <c:f>工作表1!$C$2:$C$5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欄1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工作表1!$A$2:$A$5</c:f>
              <c:strCache>
                <c:ptCount val="3"/>
                <c:pt idx="0">
                  <c:v>學費昂貴               </c:v>
                </c:pt>
                <c:pt idx="1">
                  <c:v>浪費時間              </c:v>
                </c:pt>
                <c:pt idx="2">
                  <c:v>專注學業        </c:v>
                </c:pt>
              </c:strCache>
            </c:strRef>
          </c:cat>
          <c:val>
            <c:numRef>
              <c:f>工作表1!$D$2:$D$5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6752680"/>
        <c:axId val="414469368"/>
        <c:axId val="0"/>
      </c:bar3DChart>
      <c:catAx>
        <c:axId val="186752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/>
                </a:solidFill>
                <a:latin typeface="+mn-lt"/>
                <a:ea typeface="標楷體" panose="03000509000000000000" pitchFamily="65" charset="-120"/>
                <a:cs typeface="+mn-cs"/>
              </a:defRPr>
            </a:pPr>
            <a:endParaRPr lang="zh-HK"/>
          </a:p>
        </c:txPr>
        <c:crossAx val="414469368"/>
        <c:crosses val="autoZero"/>
        <c:auto val="1"/>
        <c:lblAlgn val="ctr"/>
        <c:lblOffset val="100"/>
        <c:noMultiLvlLbl val="0"/>
      </c:catAx>
      <c:valAx>
        <c:axId val="414469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186752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H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FB266-FC4A-41FC-A231-03F1955682FB}" type="datetimeFigureOut">
              <a:rPr lang="zh-HK" altLang="en-US" smtClean="0"/>
              <a:t>24/4/2015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6861F-8B4B-40D6-B633-452E280D388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32093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3EB94-D7E5-4582-ACC5-1399D8592F61}" type="datetimeFigureOut">
              <a:rPr lang="zh-TW" altLang="en-US" smtClean="0"/>
              <a:pPr/>
              <a:t>2015/4/24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3944E-5372-40EF-956C-26281C1C21F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81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3944E-5372-40EF-956C-26281C1C21FB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1479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7F9C0-64A0-415B-B8F6-B581A63282F4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21702-78ED-4A35-BBC4-694C22D88649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C8E71-1643-4F93-B911-E0DAA90F43EE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00AFE-4039-4133-A573-E3DE047C8FE3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EB775-E056-45C4-8C33-3F09D659C7A0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03115-5752-4C44-90EC-761694523576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D1262-0441-41B2-AFFE-19F904A9EE8F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AD94D-6892-4D27-97AD-2742554A241F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A7597-A0A2-4D78-AC80-C347D82802C0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B4F67-2B24-4D12-8A6A-2985AB4E4496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5BF01-A358-4D25-AA0D-A73A9CABA0B9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TW" smtClean="0"/>
              <a:t>Click to edit Master text styles</a:t>
            </a:r>
          </a:p>
          <a:p>
            <a:pPr lvl="1"/>
            <a:r>
              <a:rPr lang="en-GB" altLang="zh-TW" smtClean="0"/>
              <a:t>Second level</a:t>
            </a:r>
          </a:p>
          <a:p>
            <a:pPr lvl="2"/>
            <a:r>
              <a:rPr lang="en-GB" altLang="zh-TW" smtClean="0"/>
              <a:t>Third level</a:t>
            </a:r>
          </a:p>
          <a:p>
            <a:pPr lvl="3"/>
            <a:r>
              <a:rPr lang="en-GB" altLang="zh-TW" smtClean="0"/>
              <a:t>Fourth level</a:t>
            </a:r>
          </a:p>
          <a:p>
            <a:pPr lvl="4"/>
            <a:r>
              <a:rPr lang="en-GB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新細明體" pitchFamily="18" charset="-120"/>
                <a:cs typeface="Times New Roman" charset="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新細明體" pitchFamily="18" charset="-120"/>
                <a:cs typeface="Times New Roman" charset="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ea typeface="新細明體" pitchFamily="18" charset="-120"/>
                <a:cs typeface="Times New Roman" charset="0"/>
              </a:defRPr>
            </a:lvl1pPr>
          </a:lstStyle>
          <a:p>
            <a:pPr>
              <a:defRPr/>
            </a:pPr>
            <a:fld id="{FF23793F-59AB-4C67-8441-0B32650CDE51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ujZ5H8pVqQA" TargetMode="External"/><Relationship Id="rId2" Type="http://schemas.openxmlformats.org/officeDocument/2006/relationships/hyperlink" Target="http://youtu.be/umTd6Y9I934?list=UUGhrzQHe9h_kuYUQJhll8m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hyperlink" Target="https://www.youtube.com/watch?v=DThKyVSOusQ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wbk.org/zh-tw/Lemma_Show/105491.aspx" TargetMode="External"/><Relationship Id="rId2" Type="http://schemas.openxmlformats.org/officeDocument/2006/relationships/hyperlink" Target="http://zh.wikipedia.org/zh-tw/%E5%8F%A4%E7%AD%9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>
          <a:xfrm>
            <a:off x="28898" y="686253"/>
            <a:ext cx="9144000" cy="1440160"/>
          </a:xfrm>
        </p:spPr>
        <p:txBody>
          <a:bodyPr/>
          <a:lstStyle/>
          <a:p>
            <a:pPr eaLnBrk="1" hangingPunct="1"/>
            <a:r>
              <a:rPr lang="zh-TW" altLang="en-GB" dirty="0" smtClean="0">
                <a:solidFill>
                  <a:schemeClr val="tx1"/>
                </a:solidFill>
                <a:latin typeface="標楷體" pitchFamily="65" charset="-120"/>
                <a:ea typeface="標楷體" panose="03000509000000000000" pitchFamily="65" charset="-120"/>
              </a:rPr>
              <a:t>東華三院羅裕積小學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anose="03000509000000000000" pitchFamily="65" charset="-120"/>
              </a:rPr>
              <a:t>2014-2015</a:t>
            </a:r>
            <a:r>
              <a:rPr lang="zh-HK" altLang="en-US" dirty="0">
                <a:solidFill>
                  <a:schemeClr val="tx1"/>
                </a:solidFill>
                <a:latin typeface="標楷體" pitchFamily="65" charset="-120"/>
                <a:ea typeface="標楷體" panose="03000509000000000000" pitchFamily="65" charset="-120"/>
              </a:rPr>
              <a:t>年度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anose="03000509000000000000" pitchFamily="65" charset="-120"/>
              </a:rPr>
              <a:t/>
            </a:r>
            <a:b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anose="03000509000000000000" pitchFamily="65" charset="-120"/>
              </a:rPr>
            </a:br>
            <a:r>
              <a:rPr lang="en-GB" altLang="zh-TW" dirty="0" smtClean="0">
                <a:solidFill>
                  <a:schemeClr val="tx1"/>
                </a:solidFill>
                <a:latin typeface="Comic Sans MS" pitchFamily="66" charset="0"/>
                <a:ea typeface="標楷體" panose="03000509000000000000" pitchFamily="65" charset="-120"/>
              </a:rPr>
              <a:t>ITCA</a:t>
            </a:r>
            <a:r>
              <a:rPr lang="zh-TW" altLang="en-GB" dirty="0" smtClean="0">
                <a:solidFill>
                  <a:schemeClr val="tx1"/>
                </a:solidFill>
                <a:latin typeface="標楷體" pitchFamily="65" charset="-120"/>
                <a:ea typeface="標楷體" panose="03000509000000000000" pitchFamily="65" charset="-120"/>
              </a:rPr>
              <a:t>挑戰金章專題研習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GB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320" name="Rectangle 17"/>
          <p:cNvSpPr>
            <a:spLocks noChangeArrowheads="1"/>
          </p:cNvSpPr>
          <p:nvPr/>
        </p:nvSpPr>
        <p:spPr bwMode="auto">
          <a:xfrm>
            <a:off x="2094212" y="3014009"/>
            <a:ext cx="485405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TW" altLang="en-US" sz="5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題目</a:t>
            </a:r>
            <a:r>
              <a:rPr lang="en-US" altLang="zh-TW" sz="5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5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古箏</a:t>
            </a:r>
            <a:endParaRPr lang="en-US" altLang="zh-TW" sz="5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en-US" altLang="zh-TW" sz="5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5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莊德盈 </a:t>
            </a:r>
            <a:r>
              <a:rPr lang="en-US" altLang="zh-TW" sz="5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6B</a:t>
            </a:r>
          </a:p>
        </p:txBody>
      </p:sp>
      <p:sp>
        <p:nvSpPr>
          <p:cNvPr id="13321" name="Rectangle 107"/>
          <p:cNvSpPr>
            <a:spLocks noChangeArrowheads="1"/>
          </p:cNvSpPr>
          <p:nvPr/>
        </p:nvSpPr>
        <p:spPr bwMode="auto">
          <a:xfrm>
            <a:off x="457200" y="2743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>
              <a:ea typeface="新細明體" pitchFamily="18" charset="-120"/>
            </a:endParaRPr>
          </a:p>
        </p:txBody>
      </p:sp>
      <p:sp>
        <p:nvSpPr>
          <p:cNvPr id="13322" name="Rectangle 119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>
              <a:ea typeface="新細明體" pitchFamily="18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2833687"/>
            <a:ext cx="1433867" cy="1803196"/>
          </a:xfrm>
          <a:prstGeom prst="rect">
            <a:avLst/>
          </a:prstGeom>
        </p:spPr>
      </p:pic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4760458" y="6021288"/>
            <a:ext cx="4854052" cy="122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製作日期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:2015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869160"/>
            <a:ext cx="2786888" cy="182517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10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>
              <a:ea typeface="新細明體" pitchFamily="18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79912" y="0"/>
            <a:ext cx="23946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問卷調查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副標題 2"/>
          <p:cNvSpPr>
            <a:spLocks noGrp="1"/>
          </p:cNvSpPr>
          <p:nvPr>
            <p:ph type="subTitle" idx="1"/>
          </p:nvPr>
        </p:nvSpPr>
        <p:spPr>
          <a:xfrm>
            <a:off x="107504" y="692696"/>
            <a:ext cx="9144000" cy="5834016"/>
          </a:xfrm>
        </p:spPr>
        <p:txBody>
          <a:bodyPr>
            <a:noAutofit/>
          </a:bodyPr>
          <a:lstStyle/>
          <a:p>
            <a:pPr algn="l"/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你好！我是東華三院羅裕積小學六乙班的莊德盈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現在我正進行一 個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有關</a:t>
            </a:r>
            <a:r>
              <a:rPr lang="zh-TW" altLang="en-GB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小提琴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的問卷調查。請問你可否花五分鐘的時間進行一份問卷？</a:t>
            </a:r>
            <a:endParaRPr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HK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你有沒有學過</a:t>
            </a:r>
            <a:r>
              <a:rPr lang="zh-HK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古箏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algn="l"/>
            <a:r>
              <a:rPr lang="zh-HK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有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                     </a:t>
            </a:r>
            <a:r>
              <a:rPr lang="zh-HK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沒有</a:t>
            </a:r>
            <a:endParaRPr lang="en-US" altLang="zh-HK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 2" panose="05020102010507070707" pitchFamily="18" charset="2"/>
            </a:endParaRPr>
          </a:p>
          <a:p>
            <a:pPr algn="l"/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2.</a:t>
            </a:r>
            <a:r>
              <a:rPr lang="zh-HK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你喜歡</a:t>
            </a:r>
            <a:r>
              <a:rPr lang="zh-HK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古箏</a:t>
            </a:r>
            <a:r>
              <a:rPr lang="zh-HK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嗎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?</a:t>
            </a:r>
          </a:p>
          <a:p>
            <a:pPr algn="l"/>
            <a:r>
              <a:rPr lang="zh-HK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</a:t>
            </a:r>
            <a:r>
              <a:rPr lang="zh-HK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喜歡</a:t>
            </a:r>
            <a:r>
              <a:rPr lang="en-US" altLang="zh-TW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續答第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題</a:t>
            </a:r>
            <a:r>
              <a:rPr lang="en-US" altLang="zh-TW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        </a:t>
            </a:r>
            <a:r>
              <a:rPr lang="zh-HK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不喜歡</a:t>
            </a:r>
            <a:r>
              <a:rPr lang="en-US" altLang="zh-TW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續答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題</a:t>
            </a:r>
            <a:r>
              <a:rPr lang="en-US" altLang="zh-TW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3.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請問以下哪些是你喜歡古箏的原因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可選擇多一項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l"/>
            <a:r>
              <a:rPr lang="zh-HK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外型得</a:t>
            </a:r>
            <a:r>
              <a:rPr lang="zh-HK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雅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        </a:t>
            </a:r>
            <a:r>
              <a:rPr lang="zh-HK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</a:t>
            </a:r>
            <a:r>
              <a:rPr lang="zh-HK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音色姿</a:t>
            </a:r>
            <a:r>
              <a:rPr lang="zh-HK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美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    </a:t>
            </a:r>
            <a:r>
              <a:rPr lang="zh-HK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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擁有美好和傳統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風格   </a:t>
            </a:r>
            <a:r>
              <a:rPr lang="zh-HK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其他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:________</a:t>
            </a:r>
          </a:p>
          <a:p>
            <a:pPr algn="l"/>
            <a:endParaRPr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 2" panose="050201020105070707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604448" cy="4320480"/>
          </a:xfrm>
        </p:spPr>
        <p:txBody>
          <a:bodyPr>
            <a:normAutofit/>
          </a:bodyPr>
          <a:lstStyle/>
          <a:p>
            <a:pPr algn="l"/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請問以下哪些是你不喜歡古箏的原因？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可選擇多一項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覺得聲音不好聽     學費昂貴          </a:t>
            </a:r>
            <a:endParaRPr lang="en-US" altLang="zh-HK" sz="2800" dirty="0" smtClean="0">
              <a:latin typeface="標楷體" panose="03000509000000000000" pitchFamily="65" charset="-120"/>
              <a:ea typeface="標楷體" panose="03000509000000000000" pitchFamily="65" charset="-120"/>
              <a:sym typeface="Wingdings 2" panose="05020102010507070707" pitchFamily="18" charset="2"/>
            </a:endParaRPr>
          </a:p>
          <a:p>
            <a:pPr algn="l"/>
            <a:r>
              <a:rPr lang="zh-HK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</a:t>
            </a:r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覺得古箏演奏方法麻煩    其他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:__________</a:t>
            </a:r>
          </a:p>
          <a:p>
            <a:pPr algn="l"/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  <a:sym typeface="Wingdings 2" panose="05020102010507070707" pitchFamily="18" charset="2"/>
            </a:endParaRPr>
          </a:p>
          <a:p>
            <a:pPr algn="l"/>
            <a:r>
              <a:rPr lang="en-US" altLang="zh-HK" sz="2800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5.</a:t>
            </a:r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你</a:t>
            </a:r>
            <a:r>
              <a:rPr lang="zh-HK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認為為甚麼父母不讚</a:t>
            </a:r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成學習</a:t>
            </a:r>
            <a:r>
              <a:rPr lang="zh-HK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古箏</a:t>
            </a:r>
            <a:r>
              <a:rPr lang="en-US" altLang="zh-HK" sz="28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?</a:t>
            </a:r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  <a:sym typeface="Wingdings 2" panose="05020102010507070707" pitchFamily="18" charset="2"/>
            </a:endParaRPr>
          </a:p>
          <a:p>
            <a:pPr algn="l"/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學費昂貴        </a:t>
            </a:r>
            <a:r>
              <a:rPr lang="zh-HK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</a:t>
            </a:r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浪費時間          </a:t>
            </a:r>
            <a:r>
              <a:rPr lang="zh-HK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 </a:t>
            </a:r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專注學業        其他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:__________</a:t>
            </a:r>
          </a:p>
          <a:p>
            <a:pPr algn="l"/>
            <a:endParaRPr lang="zh-HK" altLang="en-US" sz="3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HK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經過訪問</a:t>
            </a:r>
            <a:r>
              <a:rPr lang="en-US" altLang="zh-HK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HK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人之後</a:t>
            </a:r>
            <a:r>
              <a:rPr lang="en-US" altLang="zh-HK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HK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得出了以下的</a:t>
            </a:r>
            <a:r>
              <a:rPr lang="zh-HK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析</a:t>
            </a:r>
            <a:endParaRPr lang="zh-HK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8" name="Picture 4" descr="http://www.askaboutvalidation.com/wp-content/uploads/2011/08/out-of-tre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33056"/>
            <a:ext cx="2563839" cy="256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35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0"/>
            <a:ext cx="7772400" cy="990600"/>
          </a:xfrm>
        </p:spPr>
        <p:txBody>
          <a:bodyPr/>
          <a:lstStyle/>
          <a:p>
            <a:pPr eaLnBrk="1" hangingPunct="1"/>
            <a:r>
              <a:rPr lang="zh-TW" altLang="en-GB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調查結果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及分析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endParaRPr lang="zh-TW" altLang="en-GB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7006" y="990600"/>
            <a:ext cx="8640763" cy="5545138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zh-TW" altLang="en-US" sz="2600" dirty="0" smtClean="0">
                <a:latin typeface="華康娃娃體" pitchFamily="49" charset="-120"/>
                <a:ea typeface="華康娃娃體" pitchFamily="49" charset="-120"/>
              </a:rPr>
              <a:t>  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我利用口頭的方式訪問了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位同學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以下是問卷的調查結果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我發現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題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你有沒有學過</a:t>
            </a:r>
            <a:r>
              <a:rPr lang="zh-HK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古箏</a:t>
            </a:r>
            <a:endParaRPr lang="en-US" altLang="zh-HK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zh-TW" sz="2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zh-TW" sz="2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zh-TW" sz="2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zh-TW" sz="26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zh-TW" sz="3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內容版面配置區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0670155"/>
              </p:ext>
            </p:extLst>
          </p:nvPr>
        </p:nvGraphicFramePr>
        <p:xfrm>
          <a:off x="827584" y="2204864"/>
          <a:ext cx="705678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問題</a:t>
            </a:r>
            <a: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分析結果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608040"/>
          </a:xfrm>
        </p:spPr>
        <p:txBody>
          <a:bodyPr/>
          <a:lstStyle/>
          <a:p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的確</a:t>
            </a:r>
            <a: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現今小學生有三之一不認識古箏</a:t>
            </a:r>
            <a: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現代學生比較喜歡西方樂器</a:t>
            </a:r>
            <a: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例如</a:t>
            </a:r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鋼琴等</a:t>
            </a:r>
            <a: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正正是因為這個原因</a:t>
            </a:r>
            <a: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中國樂器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式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微</a:t>
            </a:r>
            <a: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另外</a:t>
            </a:r>
            <a: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可能學校裏沒有古箏</a:t>
            </a:r>
            <a: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令到大家不認識古箏</a:t>
            </a:r>
            <a: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真令人惋惜！</a:t>
            </a:r>
          </a:p>
          <a:p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833156"/>
            <a:ext cx="223106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4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你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喜歡古箏嗎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?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內容版面配置區 2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2233501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010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1143000"/>
          </a:xfrm>
        </p:spPr>
        <p:txBody>
          <a:bodyPr/>
          <a:lstStyle/>
          <a:p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問題</a:t>
            </a:r>
            <a: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分析結果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9346" y="1340289"/>
            <a:ext cx="7772400" cy="4114800"/>
          </a:xfrm>
        </p:spPr>
        <p:txBody>
          <a:bodyPr/>
          <a:lstStyle/>
          <a:p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有學古箏的人大部分當然也喜歡古箏的獨特風格</a:t>
            </a:r>
            <a: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但沒有學古箏的人都喜歡古箏的原因是因為外形結構風味十足</a:t>
            </a:r>
            <a: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俱有中國傳統氣息</a:t>
            </a:r>
            <a:r>
              <a:rPr lang="en-US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因</a:t>
            </a:r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此</a:t>
            </a:r>
            <a: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我認為沒有學古箏的人雖然沒有多方面深入了解</a:t>
            </a:r>
            <a: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但他們從肉眼看</a:t>
            </a:r>
            <a: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都對古箏</a:t>
            </a:r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產生興趣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957324"/>
            <a:ext cx="2462146" cy="14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1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052736"/>
            <a:ext cx="9324528" cy="114300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哪些是你喜歡古箏的原因？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HK" altLang="en-US" dirty="0">
                <a:solidFill>
                  <a:srgbClr val="00B050"/>
                </a:solidFill>
                <a:ea typeface="華康雅風體W3(P)" panose="03000300000000000000" pitchFamily="66" charset="-120"/>
              </a:rPr>
              <a:t/>
            </a:r>
            <a:br>
              <a:rPr lang="zh-HK" altLang="en-US" dirty="0">
                <a:solidFill>
                  <a:srgbClr val="00B050"/>
                </a:solidFill>
                <a:ea typeface="華康雅風體W3(P)" panose="03000300000000000000" pitchFamily="66" charset="-120"/>
              </a:rPr>
            </a:br>
            <a:endParaRPr lang="zh-HK" altLang="en-US" dirty="0"/>
          </a:p>
        </p:txBody>
      </p:sp>
      <p:graphicFrame>
        <p:nvGraphicFramePr>
          <p:cNvPr id="4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2037130"/>
              </p:ext>
            </p:extLst>
          </p:nvPr>
        </p:nvGraphicFramePr>
        <p:xfrm>
          <a:off x="364815" y="1772816"/>
          <a:ext cx="859489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409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7772400" cy="1143000"/>
          </a:xfrm>
        </p:spPr>
        <p:txBody>
          <a:bodyPr/>
          <a:lstStyle/>
          <a:p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問題</a:t>
            </a:r>
            <a: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分析結果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552228"/>
            <a:ext cx="9036496" cy="4114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zh-HK" altLang="en-US" sz="30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有</a:t>
            </a:r>
            <a:r>
              <a:rPr lang="zh-TW" altLang="en-US" sz="30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大多數人</a:t>
            </a:r>
            <a:r>
              <a:rPr lang="zh-HK" altLang="en-US" sz="30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都</a:t>
            </a:r>
            <a:r>
              <a:rPr lang="zh-HK" altLang="en-US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覺得古箏的音色優美</a:t>
            </a:r>
            <a:r>
              <a:rPr lang="en-US" altLang="zh-HK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,</a:t>
            </a:r>
            <a:r>
              <a:rPr lang="zh-HK" altLang="en-US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因為古箏的音色是十分柔和。另外</a:t>
            </a:r>
            <a:r>
              <a:rPr lang="en-US" altLang="zh-HK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,</a:t>
            </a:r>
            <a:r>
              <a:rPr lang="zh-HK" altLang="en-US" sz="30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有</a:t>
            </a:r>
            <a:r>
              <a:rPr lang="zh-TW" altLang="en-US" sz="30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接近一半的受訪者</a:t>
            </a:r>
            <a:r>
              <a:rPr lang="zh-HK" altLang="en-US" sz="30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認為</a:t>
            </a:r>
            <a:r>
              <a:rPr lang="zh-HK" altLang="en-US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古箏的外型得雅</a:t>
            </a:r>
            <a:r>
              <a:rPr lang="en-US" altLang="zh-HK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,</a:t>
            </a:r>
            <a:r>
              <a:rPr lang="zh-HK" altLang="en-US" sz="30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古箏有</a:t>
            </a:r>
            <a:r>
              <a:rPr lang="zh-HK" altLang="en-US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各式各種的款式圖案</a:t>
            </a:r>
            <a:r>
              <a:rPr lang="en-US" altLang="zh-HK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,</a:t>
            </a:r>
            <a:r>
              <a:rPr lang="zh-HK" altLang="en-US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例如風景等</a:t>
            </a:r>
            <a:r>
              <a:rPr lang="en-US" altLang="zh-HK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,</a:t>
            </a:r>
            <a:r>
              <a:rPr lang="zh-HK" altLang="en-US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使人覺得好漂亮</a:t>
            </a:r>
            <a:r>
              <a:rPr lang="en-US" altLang="zh-HK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,</a:t>
            </a:r>
            <a:r>
              <a:rPr lang="zh-HK" altLang="en-US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此外</a:t>
            </a:r>
            <a:r>
              <a:rPr lang="en-US" altLang="zh-HK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,</a:t>
            </a:r>
            <a:r>
              <a:rPr lang="zh-HK" altLang="en-US" sz="30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有</a:t>
            </a:r>
            <a:r>
              <a:rPr lang="zh-TW" altLang="en-US" sz="30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部份</a:t>
            </a:r>
            <a:r>
              <a:rPr lang="zh-TW" altLang="en-US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人</a:t>
            </a:r>
            <a:r>
              <a:rPr lang="zh-HK" altLang="en-US" sz="30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認為</a:t>
            </a:r>
            <a:r>
              <a:rPr lang="zh-TW" altLang="en-US" sz="30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古箏</a:t>
            </a:r>
            <a:r>
              <a:rPr lang="zh-HK" altLang="en-US" sz="30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擁有傳統</a:t>
            </a:r>
            <a:r>
              <a:rPr lang="zh-TW" altLang="en-US" sz="30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典雅</a:t>
            </a:r>
            <a:r>
              <a:rPr lang="zh-HK" altLang="en-US" sz="30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的風格</a:t>
            </a:r>
            <a:r>
              <a:rPr lang="en-US" altLang="zh-HK" sz="30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,</a:t>
            </a:r>
            <a:r>
              <a:rPr lang="zh-HK" altLang="en-US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因為古箏的歷史</a:t>
            </a:r>
            <a:r>
              <a:rPr lang="zh-HK" altLang="en-US" sz="30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十分</a:t>
            </a:r>
            <a:r>
              <a:rPr lang="zh-TW" altLang="en-US" sz="30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悠久</a:t>
            </a:r>
            <a:r>
              <a:rPr lang="en-US" altLang="zh-HK" sz="30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,</a:t>
            </a:r>
            <a:r>
              <a:rPr lang="zh-HK" altLang="en-US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所以</a:t>
            </a:r>
            <a:r>
              <a:rPr lang="zh-HK" altLang="en-US" sz="30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人們</a:t>
            </a:r>
            <a:r>
              <a:rPr lang="zh-TW" altLang="en-US" sz="30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認為</a:t>
            </a:r>
            <a:r>
              <a:rPr lang="zh-HK" altLang="en-US" sz="30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古箏</a:t>
            </a:r>
            <a:r>
              <a:rPr lang="zh-HK" altLang="en-US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有與眾不同</a:t>
            </a:r>
            <a:r>
              <a:rPr lang="zh-HK" altLang="en-US" sz="30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的</a:t>
            </a:r>
            <a:r>
              <a:rPr lang="zh-TW" altLang="en-US" sz="30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韻味</a:t>
            </a:r>
            <a:r>
              <a:rPr lang="zh-HK" altLang="en-US" sz="30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。</a:t>
            </a:r>
            <a:endParaRPr lang="zh-HK" altLang="en-US" sz="30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437112"/>
            <a:ext cx="3158177" cy="217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5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問題</a:t>
            </a:r>
            <a: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哪些是你不喜歡古箏的原因？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可選擇多一項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內容版面配置區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4849403"/>
              </p:ext>
            </p:extLst>
          </p:nvPr>
        </p:nvGraphicFramePr>
        <p:xfrm>
          <a:off x="685800" y="1628800"/>
          <a:ext cx="777240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88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872" y="-97879"/>
            <a:ext cx="2016224" cy="838200"/>
          </a:xfrm>
        </p:spPr>
        <p:txBody>
          <a:bodyPr/>
          <a:lstStyle/>
          <a:p>
            <a:pPr eaLnBrk="1" hangingPunct="1"/>
            <a:r>
              <a:rPr lang="zh-TW" altLang="en-GB" dirty="0">
                <a:solidFill>
                  <a:schemeClr val="tx1"/>
                </a:solidFill>
                <a:latin typeface="標楷體" pitchFamily="65" charset="-120"/>
                <a:ea typeface="標楷體" panose="03000509000000000000" pitchFamily="65" charset="-120"/>
              </a:rPr>
              <a:t>目錄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692696"/>
            <a:ext cx="9144000" cy="6021288"/>
          </a:xfrm>
        </p:spPr>
        <p:txBody>
          <a:bodyPr/>
          <a:lstStyle/>
          <a:p>
            <a:pPr algn="l"/>
            <a:r>
              <a:rPr lang="en-US" altLang="zh-HK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p.1                   </a:t>
            </a:r>
            <a:r>
              <a:rPr lang="zh-HK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引言</a:t>
            </a:r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HK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p.2                   </a:t>
            </a:r>
            <a:r>
              <a:rPr lang="zh-HK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古箏</a:t>
            </a:r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的來源和歷史</a:t>
            </a:r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HK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p.3                   </a:t>
            </a:r>
            <a:r>
              <a:rPr lang="zh-HK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古箏</a:t>
            </a:r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HK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結構</a:t>
            </a:r>
            <a:endParaRPr lang="en-US" altLang="zh-HK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p.4                  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古箏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內部結構的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圖片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p.5                  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古箏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的彈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HK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p.6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彈奏古箏的用具</a:t>
            </a:r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HK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p.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en-US" altLang="zh-HK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著名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的古箏演奏大師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HK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p.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en-US" altLang="zh-HK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en-US" altLang="zh-HK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</a:t>
            </a:r>
            <a:r>
              <a:rPr lang="zh-HK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問卷調查</a:t>
            </a:r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HK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p.1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HK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en-US" altLang="zh-HK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</a:t>
            </a:r>
            <a:r>
              <a:rPr lang="zh-HK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分析</a:t>
            </a:r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結果和棒形圖</a:t>
            </a:r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HK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p.2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1-22</a:t>
            </a:r>
            <a:r>
              <a:rPr lang="en-US" altLang="zh-HK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</a:t>
            </a:r>
            <a:r>
              <a:rPr lang="zh-HK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總結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HK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感受</a:t>
            </a:r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HK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p.2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HK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</a:t>
            </a:r>
            <a:r>
              <a:rPr lang="zh-HK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古箏</a:t>
            </a:r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演奏影片</a:t>
            </a:r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HK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p.2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en-US" altLang="zh-HK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</a:t>
            </a:r>
            <a:r>
              <a:rPr lang="zh-HK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參考</a:t>
            </a:r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網站及嗚謝</a:t>
            </a:r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 eaLnBrk="1" hangingPunct="1"/>
            <a:endParaRPr lang="en-US" altLang="zh-TW" sz="2800" dirty="0" smtClean="0">
              <a:solidFill>
                <a:srgbClr val="0066FF"/>
              </a:solidFill>
              <a:ea typeface="新細明體" pitchFamily="18" charset="-120"/>
            </a:endParaRPr>
          </a:p>
          <a:p>
            <a:pPr algn="l" eaLnBrk="1" hangingPunct="1"/>
            <a:endParaRPr lang="en-US" altLang="zh-TW" sz="2800" dirty="0" smtClean="0">
              <a:solidFill>
                <a:srgbClr val="0066FF"/>
              </a:solidFill>
              <a:ea typeface="新細明體" pitchFamily="18" charset="-120"/>
            </a:endParaRPr>
          </a:p>
          <a:p>
            <a:pPr algn="l" eaLnBrk="1" hangingPunct="1"/>
            <a:endParaRPr lang="en-US" altLang="zh-TW" sz="2800" dirty="0" smtClean="0">
              <a:solidFill>
                <a:srgbClr val="0066FF"/>
              </a:solidFill>
              <a:ea typeface="新細明體" pitchFamily="18" charset="-120"/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問題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分析結果</a:t>
            </a:r>
            <a:r>
              <a: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HK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HK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908720"/>
            <a:ext cx="7772400" cy="411480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只</a:t>
            </a:r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一位受訪者</a:t>
            </a:r>
            <a:r>
              <a:rPr lang="zh-TW" altLang="en-US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認為古箏的</a:t>
            </a:r>
            <a:r>
              <a:rPr lang="zh-HK" altLang="en-US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聲音不</a:t>
            </a:r>
            <a:r>
              <a:rPr lang="zh-TW" altLang="en-US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刺耳</a:t>
            </a:r>
            <a:r>
              <a:rPr lang="zh-HK" altLang="en-US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 </a:t>
            </a:r>
            <a:r>
              <a:rPr lang="en-US" altLang="zh-HK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,</a:t>
            </a:r>
            <a:r>
              <a:rPr lang="zh-HK" altLang="en-US" dirty="0">
                <a:ea typeface="標楷體" panose="03000509000000000000" pitchFamily="65" charset="-120"/>
                <a:sym typeface="Wingdings 2" panose="05020102010507070707" pitchFamily="18" charset="2"/>
              </a:rPr>
              <a:t>但大部分人都喜歡古箏的</a:t>
            </a:r>
            <a:r>
              <a:rPr lang="zh-HK" altLang="en-US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聲音</a:t>
            </a:r>
            <a:r>
              <a:rPr lang="zh-TW" altLang="en-US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。</a:t>
            </a:r>
            <a:endParaRPr lang="en-US" altLang="zh-TW" dirty="0">
              <a:ea typeface="標楷體" panose="03000509000000000000" pitchFamily="65" charset="-120"/>
              <a:sym typeface="Wingdings 2" panose="05020102010507070707" pitchFamily="18" charset="2"/>
            </a:endParaRPr>
          </a:p>
          <a:p>
            <a:r>
              <a:rPr lang="zh-HK" altLang="en-US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另外</a:t>
            </a:r>
            <a:r>
              <a:rPr lang="en-US" altLang="zh-HK" dirty="0">
                <a:ea typeface="標楷體" panose="03000509000000000000" pitchFamily="65" charset="-120"/>
                <a:sym typeface="Wingdings 2" panose="05020102010507070707" pitchFamily="18" charset="2"/>
              </a:rPr>
              <a:t>,</a:t>
            </a:r>
            <a:r>
              <a:rPr lang="zh-HK" altLang="en-US" dirty="0">
                <a:ea typeface="標楷體" panose="03000509000000000000" pitchFamily="65" charset="-120"/>
                <a:sym typeface="Wingdings 2" panose="05020102010507070707" pitchFamily="18" charset="2"/>
              </a:rPr>
              <a:t>有</a:t>
            </a:r>
            <a:r>
              <a:rPr lang="en-US" altLang="zh-HK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5</a:t>
            </a:r>
            <a:r>
              <a:rPr lang="zh-HK" altLang="en-US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人</a:t>
            </a:r>
            <a:r>
              <a:rPr lang="zh-HK" altLang="en-US" dirty="0">
                <a:ea typeface="標楷體" panose="03000509000000000000" pitchFamily="65" charset="-120"/>
                <a:sym typeface="Wingdings 2" panose="05020102010507070707" pitchFamily="18" charset="2"/>
              </a:rPr>
              <a:t>認為古箏的學費昂貴</a:t>
            </a:r>
            <a:r>
              <a:rPr lang="en-US" altLang="zh-HK" dirty="0">
                <a:ea typeface="標楷體" panose="03000509000000000000" pitchFamily="65" charset="-120"/>
                <a:sym typeface="Wingdings 2" panose="05020102010507070707" pitchFamily="18" charset="2"/>
              </a:rPr>
              <a:t>,</a:t>
            </a:r>
            <a:r>
              <a:rPr lang="zh-HK" altLang="en-US" dirty="0">
                <a:ea typeface="標楷體" panose="03000509000000000000" pitchFamily="65" charset="-120"/>
                <a:sym typeface="Wingdings 2" panose="05020102010507070707" pitchFamily="18" charset="2"/>
              </a:rPr>
              <a:t>的確</a:t>
            </a:r>
            <a:r>
              <a:rPr lang="en-US" altLang="zh-HK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,</a:t>
            </a:r>
            <a:r>
              <a:rPr lang="zh-TW" altLang="en-US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購置</a:t>
            </a:r>
            <a:r>
              <a:rPr lang="zh-HK" altLang="en-US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古箏</a:t>
            </a:r>
            <a:r>
              <a:rPr lang="zh-TW" altLang="en-US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所需的費用都較為昂貴</a:t>
            </a:r>
            <a:r>
              <a:rPr lang="en-US" altLang="zh-HK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,</a:t>
            </a:r>
            <a:r>
              <a:rPr lang="zh-HK" altLang="en-US" dirty="0">
                <a:ea typeface="標楷體" panose="03000509000000000000" pitchFamily="65" charset="-120"/>
                <a:sym typeface="Wingdings 2" panose="05020102010507070707" pitchFamily="18" charset="2"/>
              </a:rPr>
              <a:t>古箏</a:t>
            </a:r>
            <a:r>
              <a:rPr lang="zh-HK" altLang="en-US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課程</a:t>
            </a:r>
            <a:r>
              <a:rPr lang="zh-TW" altLang="en-US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亦</a:t>
            </a:r>
            <a:r>
              <a:rPr lang="zh-HK" altLang="en-US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比</a:t>
            </a:r>
            <a:r>
              <a:rPr lang="zh-HK" altLang="en-US" dirty="0">
                <a:ea typeface="標楷體" panose="03000509000000000000" pitchFamily="65" charset="-120"/>
                <a:sym typeface="Wingdings 2" panose="05020102010507070707" pitchFamily="18" charset="2"/>
              </a:rPr>
              <a:t>其他樂器課程貴</a:t>
            </a:r>
            <a:r>
              <a:rPr lang="zh-HK" altLang="en-US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一點</a:t>
            </a:r>
            <a:r>
              <a:rPr lang="zh-TW" altLang="en-US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。</a:t>
            </a:r>
            <a:endParaRPr lang="en-US" altLang="zh-TW" dirty="0" smtClean="0">
              <a:ea typeface="標楷體" panose="03000509000000000000" pitchFamily="65" charset="-120"/>
              <a:sym typeface="Wingdings 2" panose="05020102010507070707" pitchFamily="18" charset="2"/>
            </a:endParaRPr>
          </a:p>
          <a:p>
            <a:r>
              <a:rPr lang="zh-HK" altLang="en-US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此外</a:t>
            </a:r>
            <a:r>
              <a:rPr lang="en-US" altLang="zh-HK" dirty="0">
                <a:ea typeface="標楷體" panose="03000509000000000000" pitchFamily="65" charset="-120"/>
                <a:sym typeface="Wingdings 2" panose="05020102010507070707" pitchFamily="18" charset="2"/>
              </a:rPr>
              <a:t>,</a:t>
            </a:r>
            <a:r>
              <a:rPr lang="zh-HK" altLang="en-US" dirty="0">
                <a:ea typeface="標楷體" panose="03000509000000000000" pitchFamily="65" charset="-120"/>
                <a:sym typeface="Wingdings 2" panose="05020102010507070707" pitchFamily="18" charset="2"/>
              </a:rPr>
              <a:t>也有</a:t>
            </a:r>
            <a:r>
              <a:rPr lang="en-US" altLang="zh-HK" dirty="0">
                <a:ea typeface="標楷體" panose="03000509000000000000" pitchFamily="65" charset="-120"/>
                <a:sym typeface="Wingdings 2" panose="05020102010507070707" pitchFamily="18" charset="2"/>
              </a:rPr>
              <a:t>6</a:t>
            </a:r>
            <a:r>
              <a:rPr lang="zh-HK" altLang="en-US" dirty="0">
                <a:ea typeface="標楷體" panose="03000509000000000000" pitchFamily="65" charset="-120"/>
                <a:sym typeface="Wingdings 2" panose="05020102010507070707" pitchFamily="18" charset="2"/>
              </a:rPr>
              <a:t>人覺得古箏演奏方法麻煩</a:t>
            </a:r>
            <a:r>
              <a:rPr lang="en-US" altLang="zh-HK" dirty="0">
                <a:ea typeface="標楷體" panose="03000509000000000000" pitchFamily="65" charset="-120"/>
                <a:sym typeface="Wingdings 2" panose="05020102010507070707" pitchFamily="18" charset="2"/>
              </a:rPr>
              <a:t>,</a:t>
            </a:r>
            <a:r>
              <a:rPr lang="zh-HK" altLang="en-US" dirty="0">
                <a:ea typeface="標楷體" panose="03000509000000000000" pitchFamily="65" charset="-120"/>
                <a:sym typeface="Wingdings 2" panose="05020102010507070707" pitchFamily="18" charset="2"/>
              </a:rPr>
              <a:t>可能他們認為要帶假膠指甲</a:t>
            </a:r>
            <a:r>
              <a:rPr lang="zh-HK" altLang="en-US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去練習</a:t>
            </a:r>
            <a:r>
              <a:rPr lang="zh-HK" altLang="en-US" dirty="0">
                <a:ea typeface="標楷體" panose="03000509000000000000" pitchFamily="65" charset="-120"/>
                <a:sym typeface="Wingdings 2" panose="05020102010507070707" pitchFamily="18" charset="2"/>
              </a:rPr>
              <a:t>古箏</a:t>
            </a:r>
            <a:r>
              <a:rPr lang="en-US" altLang="zh-HK" dirty="0">
                <a:ea typeface="標楷體" panose="03000509000000000000" pitchFamily="65" charset="-120"/>
                <a:sym typeface="Wingdings 2" panose="05020102010507070707" pitchFamily="18" charset="2"/>
              </a:rPr>
              <a:t>,</a:t>
            </a:r>
            <a:r>
              <a:rPr lang="zh-HK" altLang="en-US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比較</a:t>
            </a:r>
            <a:r>
              <a:rPr lang="zh-TW" altLang="en-US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費時失事</a:t>
            </a:r>
            <a:r>
              <a:rPr lang="zh-HK" altLang="en-US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。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775830"/>
            <a:ext cx="3052211" cy="21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8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5.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你認為為甚麼父母不讚成學習古箏</a:t>
            </a:r>
            <a: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?</a:t>
            </a:r>
            <a:b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</a:b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9057793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816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>
                <a:ea typeface="標楷體" panose="03000509000000000000" pitchFamily="65" charset="-120"/>
              </a:rPr>
              <a:t>問題</a:t>
            </a:r>
            <a:r>
              <a:rPr lang="en-US" altLang="zh-HK" dirty="0">
                <a:ea typeface="標楷體" panose="03000509000000000000" pitchFamily="65" charset="-120"/>
              </a:rPr>
              <a:t>5</a:t>
            </a:r>
            <a:r>
              <a:rPr lang="zh-HK" altLang="en-US" dirty="0">
                <a:ea typeface="標楷體" panose="03000509000000000000" pitchFamily="65" charset="-120"/>
              </a:rPr>
              <a:t>分析結果</a:t>
            </a:r>
            <a:r>
              <a:rPr lang="en-US" altLang="zh-HK" dirty="0">
                <a:solidFill>
                  <a:srgbClr val="FF0000"/>
                </a:solidFill>
                <a:ea typeface="華康雅風體W3(P)" panose="03000300000000000000" pitchFamily="66" charset="-120"/>
                <a:sym typeface="Wingdings 2" panose="05020102010507070707" pitchFamily="18" charset="2"/>
              </a:rPr>
              <a:t/>
            </a:r>
            <a:br>
              <a:rPr lang="en-US" altLang="zh-HK" dirty="0">
                <a:solidFill>
                  <a:srgbClr val="FF0000"/>
                </a:solidFill>
                <a:ea typeface="華康雅風體W3(P)" panose="03000300000000000000" pitchFamily="66" charset="-120"/>
                <a:sym typeface="Wingdings 2" panose="05020102010507070707" pitchFamily="18" charset="2"/>
              </a:rPr>
            </a:b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484784"/>
            <a:ext cx="7772400" cy="4114800"/>
          </a:xfrm>
        </p:spPr>
        <p:txBody>
          <a:bodyPr/>
          <a:lstStyle/>
          <a:p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一半受訪的同</a:t>
            </a:r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認為</a:t>
            </a:r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父母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不想浪費金錢去買古箏和報</a:t>
            </a:r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讀課程</a:t>
            </a:r>
            <a:endParaRPr lang="en-US" altLang="zh-HK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此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外，有小部分人</a:t>
            </a:r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認為父母因為</a:t>
            </a:r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練習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古箏</a:t>
            </a:r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十分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浪費</a:t>
            </a:r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時間</a:t>
            </a:r>
            <a:endParaRPr lang="en-US" altLang="zh-HK" dirty="0">
              <a:latin typeface="標楷體" panose="03000509000000000000" pitchFamily="65" charset="-120"/>
              <a:ea typeface="標楷體" panose="03000509000000000000" pitchFamily="65" charset="-120"/>
              <a:sym typeface="Wingdings 2" panose="05020102010507070707" pitchFamily="18" charset="2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最後，</a:t>
            </a:r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有</a:t>
            </a:r>
            <a: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6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人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認為父母希望自己的子女專注</a:t>
            </a:r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學業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，</a:t>
            </a:r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而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不想因為學習古箏使成績下降。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793" y="4797152"/>
            <a:ext cx="2634407" cy="176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0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28397"/>
            <a:ext cx="7772400" cy="1143000"/>
          </a:xfrm>
        </p:spPr>
        <p:txBody>
          <a:bodyPr/>
          <a:lstStyle/>
          <a:p>
            <a:r>
              <a:rPr lang="zh-HK" altLang="en-US" dirty="0">
                <a:solidFill>
                  <a:schemeClr val="accent6"/>
                </a:solidFill>
                <a:ea typeface="標楷體" panose="03000509000000000000" pitchFamily="65" charset="-120"/>
              </a:rPr>
              <a:t>總結</a:t>
            </a:r>
            <a:endParaRPr lang="zh-HK" altLang="en-US" dirty="0"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052736"/>
            <a:ext cx="7772400" cy="4114800"/>
          </a:xfrm>
        </p:spPr>
        <p:txBody>
          <a:bodyPr/>
          <a:lstStyle/>
          <a:p>
            <a:r>
              <a:rPr lang="zh-HK" altLang="en-US" dirty="0">
                <a:ea typeface="標楷體" panose="03000509000000000000" pitchFamily="65" charset="-120"/>
              </a:rPr>
              <a:t>從這個專題中</a:t>
            </a:r>
            <a:r>
              <a:rPr lang="zh-TW" altLang="en-US" dirty="0">
                <a:ea typeface="標楷體" panose="03000509000000000000" pitchFamily="65" charset="-120"/>
              </a:rPr>
              <a:t>，我在</a:t>
            </a:r>
            <a:r>
              <a:rPr lang="zh-HK" altLang="en-US" dirty="0">
                <a:ea typeface="標楷體" panose="03000509000000000000" pitchFamily="65" charset="-120"/>
              </a:rPr>
              <a:t>深入了解古箏的歷史、來源</a:t>
            </a:r>
            <a:r>
              <a:rPr lang="zh-TW" altLang="en-US" dirty="0">
                <a:ea typeface="標楷體" panose="03000509000000000000" pitchFamily="65" charset="-120"/>
              </a:rPr>
              <a:t>、</a:t>
            </a:r>
            <a:r>
              <a:rPr lang="zh-HK" altLang="en-US" dirty="0">
                <a:ea typeface="標楷體" panose="03000509000000000000" pitchFamily="65" charset="-120"/>
              </a:rPr>
              <a:t>演奏</a:t>
            </a:r>
            <a:r>
              <a:rPr lang="zh-TW" altLang="en-US" dirty="0">
                <a:ea typeface="標楷體" panose="03000509000000000000" pitchFamily="65" charset="-120"/>
              </a:rPr>
              <a:t>方法和著名人物後，古箏的傳統特色更深深吸引著我。</a:t>
            </a:r>
            <a:endParaRPr lang="en-US" altLang="zh-TW" dirty="0">
              <a:ea typeface="標楷體" panose="03000509000000000000" pitchFamily="65" charset="-120"/>
            </a:endParaRPr>
          </a:p>
          <a:p>
            <a:r>
              <a:rPr lang="zh-TW" altLang="en-US" dirty="0" smtClean="0">
                <a:ea typeface="標楷體" panose="03000509000000000000" pitchFamily="65" charset="-120"/>
              </a:rPr>
              <a:t>在古箏的社會位置上，發現</a:t>
            </a:r>
            <a:r>
              <a:rPr lang="zh-HK" altLang="en-US" dirty="0" smtClean="0">
                <a:ea typeface="標楷體" panose="03000509000000000000" pitchFamily="65" charset="-120"/>
              </a:rPr>
              <a:t>同學</a:t>
            </a:r>
            <a:r>
              <a:rPr lang="zh-TW" altLang="en-US" dirty="0" smtClean="0">
                <a:ea typeface="標楷體" panose="03000509000000000000" pitchFamily="65" charset="-120"/>
              </a:rPr>
              <a:t>對古箏都有所認識，並</a:t>
            </a:r>
            <a:r>
              <a:rPr lang="zh-HK" altLang="en-US" dirty="0" smtClean="0">
                <a:ea typeface="標楷體" panose="03000509000000000000" pitchFamily="65" charset="-120"/>
              </a:rPr>
              <a:t>都</a:t>
            </a:r>
            <a:r>
              <a:rPr lang="zh-TW" altLang="en-US" dirty="0" smtClean="0">
                <a:ea typeface="標楷體" panose="03000509000000000000" pitchFamily="65" charset="-120"/>
              </a:rPr>
              <a:t>欣賞</a:t>
            </a:r>
            <a:r>
              <a:rPr lang="zh-HK" altLang="en-US" dirty="0" smtClean="0">
                <a:ea typeface="標楷體" panose="03000509000000000000" pitchFamily="65" charset="-120"/>
              </a:rPr>
              <a:t>這個</a:t>
            </a:r>
            <a:r>
              <a:rPr lang="zh-TW" altLang="en-US" dirty="0" smtClean="0">
                <a:ea typeface="標楷體" panose="03000509000000000000" pitchFamily="65" charset="-120"/>
              </a:rPr>
              <a:t>中國傳統</a:t>
            </a:r>
            <a:r>
              <a:rPr lang="zh-HK" altLang="en-US" dirty="0" smtClean="0">
                <a:ea typeface="標楷體" panose="03000509000000000000" pitchFamily="65" charset="-120"/>
              </a:rPr>
              <a:t>樂器</a:t>
            </a:r>
            <a:r>
              <a:rPr lang="zh-TW" altLang="en-US" dirty="0" smtClean="0">
                <a:ea typeface="標楷體" panose="03000509000000000000" pitchFamily="65" charset="-120"/>
              </a:rPr>
              <a:t>，但奈何</a:t>
            </a:r>
            <a:r>
              <a:rPr lang="zh-HK" altLang="en-US" dirty="0" smtClean="0">
                <a:ea typeface="標楷體" panose="03000509000000000000" pitchFamily="65" charset="-120"/>
              </a:rPr>
              <a:t>父母</a:t>
            </a:r>
            <a:r>
              <a:rPr lang="zh-TW" altLang="en-US" dirty="0" smtClean="0">
                <a:ea typeface="標楷體" panose="03000509000000000000" pitchFamily="65" charset="-120"/>
              </a:rPr>
              <a:t>卻有個別的原因</a:t>
            </a:r>
            <a:r>
              <a:rPr lang="zh-HK" altLang="en-US" dirty="0" smtClean="0">
                <a:ea typeface="標楷體" panose="03000509000000000000" pitchFamily="65" charset="-120"/>
              </a:rPr>
              <a:t>不讓子女</a:t>
            </a:r>
            <a:r>
              <a:rPr lang="zh-HK" altLang="en-US" dirty="0">
                <a:ea typeface="標楷體" panose="03000509000000000000" pitchFamily="65" charset="-120"/>
              </a:rPr>
              <a:t>學習古箏。</a:t>
            </a:r>
            <a:endParaRPr lang="en-US" altLang="zh-HK" dirty="0">
              <a:ea typeface="標楷體" panose="03000509000000000000" pitchFamily="65" charset="-120"/>
            </a:endParaRPr>
          </a:p>
          <a:p>
            <a:r>
              <a:rPr lang="zh-HK" altLang="en-US" dirty="0">
                <a:ea typeface="標楷體" panose="03000509000000000000" pitchFamily="65" charset="-120"/>
              </a:rPr>
              <a:t>我建議學校應該加設一些古箏</a:t>
            </a:r>
            <a:r>
              <a:rPr lang="zh-HK" altLang="en-US" dirty="0" smtClean="0">
                <a:ea typeface="標楷體" panose="03000509000000000000" pitchFamily="65" charset="-120"/>
              </a:rPr>
              <a:t>班</a:t>
            </a:r>
            <a:r>
              <a:rPr lang="zh-TW" altLang="en-US" dirty="0" smtClean="0">
                <a:ea typeface="標楷體" panose="03000509000000000000" pitchFamily="65" charset="-120"/>
              </a:rPr>
              <a:t>，</a:t>
            </a:r>
            <a:r>
              <a:rPr lang="zh-HK" altLang="en-US" dirty="0">
                <a:ea typeface="標楷體" panose="03000509000000000000" pitchFamily="65" charset="-120"/>
              </a:rPr>
              <a:t>也讓</a:t>
            </a:r>
            <a:r>
              <a:rPr lang="zh-HK" altLang="en-US" dirty="0" smtClean="0">
                <a:ea typeface="標楷體" panose="03000509000000000000" pitchFamily="65" charset="-120"/>
              </a:rPr>
              <a:t>學生</a:t>
            </a:r>
            <a:r>
              <a:rPr lang="zh-TW" altLang="en-US" dirty="0" smtClean="0">
                <a:ea typeface="標楷體" panose="03000509000000000000" pitchFamily="65" charset="-120"/>
              </a:rPr>
              <a:t>感受</a:t>
            </a:r>
            <a:r>
              <a:rPr lang="zh-HK" altLang="en-US" dirty="0" smtClean="0">
                <a:ea typeface="標楷體" panose="03000509000000000000" pitchFamily="65" charset="-120"/>
              </a:rPr>
              <a:t>一下演奏</a:t>
            </a:r>
            <a:r>
              <a:rPr lang="zh-HK" altLang="en-US" dirty="0">
                <a:ea typeface="標楷體" panose="03000509000000000000" pitchFamily="65" charset="-120"/>
              </a:rPr>
              <a:t>古箏的優美音色</a:t>
            </a:r>
            <a:r>
              <a:rPr lang="zh-HK" altLang="en-US" dirty="0" smtClean="0">
                <a:ea typeface="標楷體" panose="03000509000000000000" pitchFamily="65" charset="-120"/>
              </a:rPr>
              <a:t>和</a:t>
            </a:r>
            <a:r>
              <a:rPr lang="zh-TW" altLang="en-US" dirty="0" smtClean="0">
                <a:ea typeface="標楷體" panose="03000509000000000000" pitchFamily="65" charset="-120"/>
              </a:rPr>
              <a:t>獨特的</a:t>
            </a:r>
            <a:r>
              <a:rPr lang="zh-HK" altLang="en-US" dirty="0" smtClean="0">
                <a:ea typeface="標楷體" panose="03000509000000000000" pitchFamily="65" charset="-120"/>
              </a:rPr>
              <a:t>傳統</a:t>
            </a:r>
            <a:r>
              <a:rPr lang="zh-HK" altLang="en-US" dirty="0">
                <a:ea typeface="標楷體" panose="03000509000000000000" pitchFamily="65" charset="-120"/>
              </a:rPr>
              <a:t>風格</a:t>
            </a:r>
            <a:r>
              <a:rPr lang="zh-HK" altLang="en-US" sz="2800" dirty="0">
                <a:ea typeface="標楷體" panose="03000509000000000000" pitchFamily="65" charset="-120"/>
              </a:rPr>
              <a:t>。</a:t>
            </a:r>
          </a:p>
        </p:txBody>
      </p:sp>
      <p:pic>
        <p:nvPicPr>
          <p:cNvPr id="2050" name="Picture 2" descr="https://s3.amazonaws.com/files.haikulearning.com/data/cue/minisite_1363359/8c758a3a3acb/figures_give_high_five_1600_cl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418" y="-42241"/>
            <a:ext cx="1979035" cy="1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3.amazonaws.com/files.haikulearning.com/data/cue/minisite_1363359/8c758a3a3acb/figures_give_high_five_1600_cl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42241"/>
            <a:ext cx="1979035" cy="1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75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772400" cy="1143000"/>
          </a:xfrm>
        </p:spPr>
        <p:txBody>
          <a:bodyPr/>
          <a:lstStyle/>
          <a:p>
            <a:r>
              <a:rPr lang="zh-HK" altLang="en-US" dirty="0">
                <a:solidFill>
                  <a:schemeClr val="accent6"/>
                </a:solidFill>
                <a:ea typeface="標楷體" panose="03000509000000000000" pitchFamily="65" charset="-120"/>
              </a:rPr>
              <a:t>感想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236569"/>
            <a:ext cx="7772400" cy="4114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zh-HK" altLang="en-US" sz="3600" dirty="0">
                <a:solidFill>
                  <a:schemeClr val="tx2"/>
                </a:solidFill>
                <a:latin typeface="+mj-lt"/>
                <a:ea typeface="標楷體" panose="03000509000000000000" pitchFamily="65" charset="-120"/>
                <a:cs typeface="+mj-cs"/>
              </a:rPr>
              <a:t>通過這個專題</a:t>
            </a:r>
            <a:r>
              <a:rPr lang="zh-TW" altLang="en-US" sz="3600" dirty="0">
                <a:solidFill>
                  <a:schemeClr val="tx2"/>
                </a:solidFill>
                <a:latin typeface="+mj-lt"/>
                <a:ea typeface="標楷體" panose="03000509000000000000" pitchFamily="65" charset="-120"/>
                <a:cs typeface="+mj-cs"/>
              </a:rPr>
              <a:t>，</a:t>
            </a:r>
            <a:r>
              <a:rPr lang="zh-HK" altLang="en-US" sz="3600" dirty="0">
                <a:solidFill>
                  <a:schemeClr val="tx2"/>
                </a:solidFill>
                <a:latin typeface="+mj-lt"/>
                <a:ea typeface="標楷體" panose="03000509000000000000" pitchFamily="65" charset="-120"/>
                <a:cs typeface="+mj-cs"/>
              </a:rPr>
              <a:t>我學會了怎樣製作棒形圖和怎樣製作問卷</a:t>
            </a:r>
            <a:r>
              <a:rPr lang="zh-TW" altLang="en-US" sz="3600" dirty="0">
                <a:solidFill>
                  <a:schemeClr val="tx2"/>
                </a:solidFill>
                <a:latin typeface="+mj-lt"/>
                <a:ea typeface="標楷體" panose="03000509000000000000" pitchFamily="65" charset="-120"/>
                <a:cs typeface="+mj-cs"/>
              </a:rPr>
              <a:t>，</a:t>
            </a:r>
            <a:r>
              <a:rPr lang="zh-HK" altLang="en-US" sz="3600" dirty="0">
                <a:solidFill>
                  <a:schemeClr val="tx2"/>
                </a:solidFill>
                <a:latin typeface="+mj-lt"/>
                <a:ea typeface="標楷體" panose="03000509000000000000" pitchFamily="65" charset="-120"/>
                <a:cs typeface="+mj-cs"/>
              </a:rPr>
              <a:t>並且學會了要運用自己</a:t>
            </a:r>
            <a:r>
              <a:rPr lang="zh-HK" altLang="en-US" sz="3600" dirty="0" smtClean="0">
                <a:solidFill>
                  <a:schemeClr val="tx2"/>
                </a:solidFill>
                <a:latin typeface="+mj-lt"/>
                <a:ea typeface="標楷體" panose="03000509000000000000" pitchFamily="65" charset="-120"/>
                <a:cs typeface="+mj-cs"/>
              </a:rPr>
              <a:t>的</a:t>
            </a:r>
            <a:r>
              <a:rPr lang="zh-TW" altLang="en-US" sz="3600" dirty="0" smtClean="0">
                <a:solidFill>
                  <a:schemeClr val="tx2"/>
                </a:solidFill>
                <a:latin typeface="+mj-lt"/>
                <a:ea typeface="標楷體" panose="03000509000000000000" pitchFamily="65" charset="-120"/>
                <a:cs typeface="+mj-cs"/>
              </a:rPr>
              <a:t>邏輯思維</a:t>
            </a:r>
            <a:r>
              <a:rPr lang="zh-HK" altLang="en-US" sz="3600" dirty="0" smtClean="0">
                <a:solidFill>
                  <a:schemeClr val="tx2"/>
                </a:solidFill>
                <a:latin typeface="+mj-lt"/>
                <a:ea typeface="標楷體" panose="03000509000000000000" pitchFamily="65" charset="-120"/>
                <a:cs typeface="+mj-cs"/>
              </a:rPr>
              <a:t>作出</a:t>
            </a:r>
            <a:r>
              <a:rPr lang="zh-HK" altLang="en-US" sz="3600" dirty="0">
                <a:solidFill>
                  <a:schemeClr val="tx2"/>
                </a:solidFill>
                <a:latin typeface="+mj-lt"/>
                <a:ea typeface="標楷體" panose="03000509000000000000" pitchFamily="65" charset="-120"/>
                <a:cs typeface="+mj-cs"/>
              </a:rPr>
              <a:t>不同的分析和結果</a:t>
            </a:r>
            <a:r>
              <a:rPr lang="zh-TW" altLang="en-US" sz="3600" dirty="0">
                <a:solidFill>
                  <a:schemeClr val="tx2"/>
                </a:solidFill>
                <a:latin typeface="+mj-lt"/>
                <a:ea typeface="標楷體" panose="03000509000000000000" pitchFamily="65" charset="-120"/>
                <a:cs typeface="+mj-cs"/>
              </a:rPr>
              <a:t>，</a:t>
            </a:r>
            <a:r>
              <a:rPr lang="zh-HK" altLang="en-US" sz="3600" dirty="0">
                <a:solidFill>
                  <a:schemeClr val="tx2"/>
                </a:solidFill>
                <a:latin typeface="+mj-lt"/>
                <a:ea typeface="標楷體" panose="03000509000000000000" pitchFamily="65" charset="-120"/>
                <a:cs typeface="+mj-cs"/>
              </a:rPr>
              <a:t>原來做一個研習是絕不容易的</a:t>
            </a:r>
            <a:r>
              <a:rPr lang="zh-TW" altLang="en-US" sz="3600" dirty="0" smtClean="0">
                <a:solidFill>
                  <a:schemeClr val="tx2"/>
                </a:solidFill>
                <a:latin typeface="+mj-lt"/>
                <a:ea typeface="標楷體" panose="03000509000000000000" pitchFamily="65" charset="-120"/>
                <a:cs typeface="+mj-cs"/>
              </a:rPr>
              <a:t>，</a:t>
            </a:r>
            <a:r>
              <a:rPr lang="zh-HK" altLang="en-US" sz="3600" dirty="0" smtClean="0">
                <a:solidFill>
                  <a:schemeClr val="tx2"/>
                </a:solidFill>
                <a:latin typeface="+mj-lt"/>
                <a:ea typeface="標楷體" panose="03000509000000000000" pitchFamily="65" charset="-120"/>
                <a:cs typeface="+mj-cs"/>
              </a:rPr>
              <a:t>先前</a:t>
            </a:r>
            <a:r>
              <a:rPr lang="zh-HK" altLang="en-US" sz="3600" dirty="0">
                <a:solidFill>
                  <a:schemeClr val="tx2"/>
                </a:solidFill>
                <a:latin typeface="+mj-lt"/>
                <a:ea typeface="標楷體" panose="03000509000000000000" pitchFamily="65" charset="-120"/>
                <a:cs typeface="+mj-cs"/>
              </a:rPr>
              <a:t>用搜集古箏不同的資料</a:t>
            </a:r>
            <a:r>
              <a:rPr lang="zh-TW" altLang="en-US" sz="3600" dirty="0" smtClean="0">
                <a:solidFill>
                  <a:schemeClr val="tx2"/>
                </a:solidFill>
                <a:latin typeface="+mj-lt"/>
                <a:ea typeface="標楷體" panose="03000509000000000000" pitchFamily="65" charset="-120"/>
                <a:cs typeface="+mj-cs"/>
              </a:rPr>
              <a:t>，再加以整理和重組</a:t>
            </a:r>
            <a:r>
              <a:rPr lang="zh-TW" altLang="en-US" sz="3600" dirty="0">
                <a:solidFill>
                  <a:schemeClr val="tx2"/>
                </a:solidFill>
                <a:latin typeface="+mj-lt"/>
                <a:ea typeface="標楷體" panose="03000509000000000000" pitchFamily="65" charset="-120"/>
                <a:cs typeface="+mj-cs"/>
              </a:rPr>
              <a:t>，</a:t>
            </a:r>
            <a:r>
              <a:rPr lang="zh-HK" altLang="en-US" sz="3600" dirty="0" smtClean="0">
                <a:solidFill>
                  <a:schemeClr val="tx2"/>
                </a:solidFill>
                <a:latin typeface="+mj-lt"/>
                <a:ea typeface="標楷體" panose="03000509000000000000" pitchFamily="65" charset="-120"/>
                <a:cs typeface="+mj-cs"/>
              </a:rPr>
              <a:t>真的</a:t>
            </a:r>
            <a:r>
              <a:rPr lang="zh-HK" altLang="en-US" sz="3600" dirty="0">
                <a:solidFill>
                  <a:schemeClr val="tx2"/>
                </a:solidFill>
                <a:latin typeface="+mj-lt"/>
                <a:ea typeface="標楷體" panose="03000509000000000000" pitchFamily="65" charset="-120"/>
                <a:cs typeface="+mj-cs"/>
              </a:rPr>
              <a:t>使我獲益良多和大開眼界呢</a:t>
            </a:r>
            <a:r>
              <a:rPr lang="zh-HK" altLang="en-US" sz="3600" dirty="0" smtClean="0">
                <a:solidFill>
                  <a:schemeClr val="tx2"/>
                </a:solidFill>
                <a:latin typeface="+mj-lt"/>
                <a:ea typeface="標楷體" panose="03000509000000000000" pitchFamily="65" charset="-120"/>
                <a:cs typeface="+mj-cs"/>
              </a:rPr>
              <a:t>！</a:t>
            </a:r>
            <a:endParaRPr lang="zh-HK" altLang="en-US" sz="3600" dirty="0">
              <a:solidFill>
                <a:schemeClr val="tx2"/>
              </a:solidFill>
              <a:latin typeface="+mj-lt"/>
              <a:ea typeface="標楷體" panose="03000509000000000000" pitchFamily="65" charset="-120"/>
              <a:cs typeface="+mj-cs"/>
            </a:endParaRPr>
          </a:p>
        </p:txBody>
      </p:sp>
      <p:pic>
        <p:nvPicPr>
          <p:cNvPr id="3074" name="Picture 2" descr="http://blog-imgs-49.fc2.com/d/e/a/deathwater/201111030009121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832" y="4869160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41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772400" cy="1143000"/>
          </a:xfrm>
        </p:spPr>
        <p:txBody>
          <a:bodyPr/>
          <a:lstStyle/>
          <a:p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古箏演奏影片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0807" y="1844824"/>
            <a:ext cx="7772400" cy="4114800"/>
          </a:xfrm>
        </p:spPr>
        <p:txBody>
          <a:bodyPr/>
          <a:lstStyle/>
          <a:p>
            <a: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http://youtu.be/umTd6Y9I934?list=UUGhrzQHe9h_kuYUQJhll8mw</a:t>
            </a:r>
            <a:r>
              <a:rPr lang="en-US" altLang="zh-HK" sz="2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HK" altLang="en-US" sz="2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請按網路</a:t>
            </a:r>
            <a:r>
              <a:rPr lang="zh-HK" altLang="en-US" sz="25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欣賞</a:t>
            </a:r>
            <a:r>
              <a:rPr lang="zh-HK" altLang="en-US" sz="2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HK" altLang="en-US" sz="25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超連結</a:t>
            </a:r>
            <a:r>
              <a:rPr lang="en-US" altLang="zh-HK" sz="2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HK" altLang="en-US" sz="25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HK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http</a:t>
            </a:r>
            <a: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://youtu.be/ujZ5H8pVqQA</a:t>
            </a:r>
            <a:r>
              <a:rPr lang="en-US" altLang="zh-HK" sz="2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HK" altLang="en-US" sz="2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請按網路欣賞，超連結</a:t>
            </a:r>
            <a:r>
              <a:rPr lang="en-US" altLang="zh-HK" sz="2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HK" altLang="en-US" sz="25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https://</a:t>
            </a:r>
            <a:r>
              <a:rPr lang="en-US" altLang="zh-HK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www.youtube.com/watch?v=DThKyVSOusQ</a:t>
            </a:r>
            <a:r>
              <a:rPr lang="en-US" altLang="zh-HK" sz="2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HK" altLang="en-US" sz="2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請按網路欣賞，超連結</a:t>
            </a:r>
            <a:r>
              <a:rPr lang="en-US" altLang="zh-HK" sz="25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HK" altLang="en-US" sz="25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70" y="999443"/>
            <a:ext cx="7920880" cy="52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2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7772400" cy="1143000"/>
          </a:xfrm>
        </p:spPr>
        <p:txBody>
          <a:bodyPr/>
          <a:lstStyle/>
          <a:p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</a:t>
            </a:r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鳴</a:t>
            </a:r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謝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311821"/>
            <a:ext cx="7772400" cy="5661248"/>
          </a:xfrm>
        </p:spPr>
        <p:txBody>
          <a:bodyPr/>
          <a:lstStyle/>
          <a:p>
            <a:r>
              <a:rPr lang="zh-TW" altLang="en-US" sz="2800" dirty="0"/>
              <a:t>李遠格</a:t>
            </a:r>
            <a:r>
              <a:rPr lang="en-US" altLang="zh-TW" sz="2800" dirty="0"/>
              <a:t>. (2012). </a:t>
            </a:r>
            <a:r>
              <a:rPr lang="zh-TW" altLang="en-US" sz="2800" i="1" dirty="0"/>
              <a:t>古箏入門</a:t>
            </a:r>
            <a:r>
              <a:rPr lang="zh-TW" altLang="en-US" sz="2800" dirty="0"/>
              <a:t> </a:t>
            </a:r>
            <a:r>
              <a:rPr lang="en-US" altLang="zh-TW" sz="2800" dirty="0"/>
              <a:t>(</a:t>
            </a:r>
            <a:r>
              <a:rPr lang="zh-TW" altLang="en-US" sz="2800" dirty="0" smtClean="0"/>
              <a:t>修訂版</a:t>
            </a:r>
            <a:r>
              <a:rPr lang="en-US" altLang="zh-TW" sz="2800" dirty="0" smtClean="0"/>
              <a:t>). </a:t>
            </a:r>
            <a:r>
              <a:rPr lang="zh-TW" altLang="en-US" sz="2800" dirty="0"/>
              <a:t>人民音樂出版社</a:t>
            </a:r>
            <a:r>
              <a:rPr lang="en-US" altLang="zh-TW" sz="2800" dirty="0" smtClean="0"/>
              <a:t>.</a:t>
            </a:r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HK" altLang="en-US" sz="2800" dirty="0" smtClean="0"/>
              <a:t>古箏</a:t>
            </a:r>
            <a:r>
              <a:rPr lang="en-US" altLang="zh-HK" sz="2800" dirty="0"/>
              <a:t>. (</a:t>
            </a:r>
            <a:r>
              <a:rPr lang="en-US" altLang="zh-HK" sz="2800" dirty="0" smtClean="0"/>
              <a:t>201</a:t>
            </a:r>
            <a:r>
              <a:rPr lang="en-US" altLang="zh-TW" sz="2800" dirty="0" smtClean="0"/>
              <a:t>5</a:t>
            </a:r>
            <a:r>
              <a:rPr lang="en-US" altLang="zh-HK" sz="2800" dirty="0" smtClean="0"/>
              <a:t>).</a:t>
            </a:r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維基百科</a:t>
            </a:r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HK" sz="2800" dirty="0">
                <a:solidFill>
                  <a:schemeClr val="accent6">
                    <a:lumMod val="75000"/>
                  </a:schemeClr>
                </a:solidFill>
                <a:hlinkClick r:id="rId2"/>
              </a:rPr>
              <a:t>http</a:t>
            </a:r>
            <a:r>
              <a:rPr lang="en-US" altLang="zh-HK" sz="2800" dirty="0">
                <a:solidFill>
                  <a:schemeClr val="accent6">
                    <a:lumMod val="75000"/>
                  </a:schemeClr>
                </a:solidFill>
                <a:hlinkClick r:id="rId2"/>
              </a:rPr>
              <a:t>://zh.wikipedia.org/zh-tw/%E5%8F%A4%E7%AD%9D</a:t>
            </a:r>
            <a:endParaRPr lang="en-US" altLang="zh-HK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zh-HK" altLang="en-US" sz="2800" dirty="0" smtClean="0"/>
              <a:t>古箏</a:t>
            </a:r>
            <a:r>
              <a:rPr lang="en-US" altLang="zh-HK" sz="2800" dirty="0"/>
              <a:t>. (</a:t>
            </a:r>
            <a:r>
              <a:rPr lang="en-US" altLang="zh-HK" sz="2800" dirty="0" smtClean="0"/>
              <a:t>2014).</a:t>
            </a:r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中文百</a:t>
            </a:r>
            <a:r>
              <a:rPr lang="zh-HK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科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在線</a:t>
            </a:r>
            <a:r>
              <a:rPr lang="en-US" altLang="zh-HK" sz="2800" dirty="0">
                <a:solidFill>
                  <a:schemeClr val="accent6">
                    <a:lumMod val="75000"/>
                  </a:schemeClr>
                </a:solidFill>
                <a:hlinkClick r:id="rId3"/>
              </a:rPr>
              <a:t>http</a:t>
            </a:r>
            <a:r>
              <a:rPr lang="en-US" altLang="zh-HK" sz="2800" dirty="0">
                <a:solidFill>
                  <a:schemeClr val="accent6">
                    <a:lumMod val="75000"/>
                  </a:schemeClr>
                </a:solidFill>
                <a:hlinkClick r:id="rId3"/>
              </a:rPr>
              <a:t>://</a:t>
            </a:r>
            <a:r>
              <a:rPr lang="en-US" altLang="zh-HK" sz="2800" dirty="0">
                <a:solidFill>
                  <a:schemeClr val="accent6">
                    <a:lumMod val="75000"/>
                  </a:schemeClr>
                </a:solidFill>
                <a:hlinkClick r:id="rId3"/>
              </a:rPr>
              <a:t>www.zwbk.org/zh-tw/Lemma_Show/105491.aspx</a:t>
            </a:r>
            <a:endParaRPr lang="en-US" altLang="zh-HK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感謝各位老師的輔導。</a:t>
            </a:r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1" y="681286"/>
            <a:ext cx="4176464" cy="6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2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type="subTitle" idx="1"/>
          </p:nvPr>
        </p:nvSpPr>
        <p:spPr>
          <a:xfrm>
            <a:off x="1187624" y="836712"/>
            <a:ext cx="6400800" cy="1752600"/>
          </a:xfrm>
        </p:spPr>
        <p:txBody>
          <a:bodyPr/>
          <a:lstStyle/>
          <a:p>
            <a:r>
              <a:rPr lang="zh-HK" altLang="en-US" sz="6000" dirty="0">
                <a:ea typeface="標楷體" panose="03000509000000000000" pitchFamily="65" charset="-120"/>
              </a:rPr>
              <a:t>今次分享完畢</a:t>
            </a:r>
            <a:r>
              <a:rPr lang="en-US" altLang="zh-HK" sz="6000" dirty="0">
                <a:ea typeface="標楷體" panose="03000509000000000000" pitchFamily="65" charset="-120"/>
              </a:rPr>
              <a:t>!</a:t>
            </a:r>
            <a:br>
              <a:rPr lang="en-US" altLang="zh-HK" sz="6000" dirty="0">
                <a:ea typeface="標楷體" panose="03000509000000000000" pitchFamily="65" charset="-120"/>
              </a:rPr>
            </a:br>
            <a:r>
              <a:rPr lang="zh-HK" altLang="en-US" sz="6000" dirty="0">
                <a:ea typeface="標楷體" panose="03000509000000000000" pitchFamily="65" charset="-120"/>
              </a:rPr>
              <a:t>謝謝大家欣賞</a:t>
            </a:r>
            <a:r>
              <a:rPr lang="en-US" altLang="zh-HK" sz="6000" dirty="0">
                <a:ea typeface="標楷體" panose="03000509000000000000" pitchFamily="65" charset="-120"/>
              </a:rPr>
              <a:t>!</a:t>
            </a:r>
            <a:br>
              <a:rPr lang="en-US" altLang="zh-HK" sz="6000" dirty="0">
                <a:ea typeface="標楷體" panose="03000509000000000000" pitchFamily="65" charset="-120"/>
              </a:rPr>
            </a:br>
            <a:r>
              <a:rPr lang="zh-HK" altLang="en-US" sz="6000" dirty="0">
                <a:ea typeface="標楷體" panose="03000509000000000000" pitchFamily="65" charset="-120"/>
              </a:rPr>
              <a:t>再見</a:t>
            </a:r>
            <a:r>
              <a:rPr lang="en-US" altLang="zh-HK" sz="6000" dirty="0">
                <a:ea typeface="標楷體" panose="03000509000000000000" pitchFamily="65" charset="-120"/>
              </a:rPr>
              <a:t>!</a:t>
            </a:r>
            <a:endParaRPr lang="zh-HK" altLang="en-US" sz="6000" b="1" dirty="0"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077072"/>
            <a:ext cx="3240360" cy="256490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74" y="1340768"/>
            <a:ext cx="952500" cy="9525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981" y="1340768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6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-183236" y="44745"/>
            <a:ext cx="3098836" cy="914400"/>
          </a:xfrm>
        </p:spPr>
        <p:txBody>
          <a:bodyPr/>
          <a:lstStyle/>
          <a:p>
            <a:pPr eaLnBrk="1" hangingPunct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研習目的</a:t>
            </a:r>
            <a:endParaRPr lang="zh-TW" altLang="en-GB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483769" y="573832"/>
            <a:ext cx="6588224" cy="5716632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候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我在網上看見了一段影片是關於演奏古箏，技術精湛，掀起我心中想學古箏的情感，那天籟之音深深的刻在我心中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相信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大家都知道中國有不少傳統樂器，古箏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絕對是當中的代表，</a:t>
            </a:r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雖然有學古箏，但我對古箏的認識不大，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所以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想從這個專題中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更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深入了解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和認識古箏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的歷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史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來源，並在同時研討古箏在現今香港的地位。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364" name="Rectangle 14"/>
          <p:cNvSpPr>
            <a:spLocks noChangeArrowheads="1"/>
          </p:cNvSpPr>
          <p:nvPr/>
        </p:nvSpPr>
        <p:spPr bwMode="auto">
          <a:xfrm>
            <a:off x="452438" y="2795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>
              <a:ea typeface="新細明體" pitchFamily="18" charset="-120"/>
            </a:endParaRPr>
          </a:p>
        </p:txBody>
      </p:sp>
      <p:sp>
        <p:nvSpPr>
          <p:cNvPr id="15365" name="Rectangle 26"/>
          <p:cNvSpPr>
            <a:spLocks noChangeArrowheads="1"/>
          </p:cNvSpPr>
          <p:nvPr/>
        </p:nvSpPr>
        <p:spPr bwMode="auto">
          <a:xfrm>
            <a:off x="0" y="287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>
              <a:ea typeface="新細明體" pitchFamily="18" charset="-120"/>
            </a:endParaRPr>
          </a:p>
        </p:txBody>
      </p:sp>
      <p:pic>
        <p:nvPicPr>
          <p:cNvPr id="1026" name="Picture 2" descr="http://www.fzldg.com/uploadsdg/allimg/130306/2011552H8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134012"/>
            <a:ext cx="2232248" cy="270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26219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 dirty="0">
                <a:ea typeface="標楷體" panose="03000509000000000000" pitchFamily="65" charset="-120"/>
              </a:rPr>
              <a:t>古箏的歷史和來源</a:t>
            </a:r>
            <a:endParaRPr lang="zh-TW" altLang="en-GB" dirty="0">
              <a:ea typeface="標楷體" panose="03000509000000000000" pitchFamily="65" charset="-12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52803" y="1268760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古箏是中國最古老彈弦樂器之一。早在春秋戰國時期，於秦國興起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主要是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陝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西、甘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肅一帶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，而盛行於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隋唐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古箏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的這個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名字</a:t>
            </a:r>
            <a:r>
              <a:rPr lang="zh-TW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來自</a:t>
            </a:r>
            <a:r>
              <a:rPr lang="zh-TW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二人爭奪樂器的故事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CN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樂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道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類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集</a:t>
            </a:r>
            <a:r>
              <a:rPr lang="en-US" altLang="zh-CN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記載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傳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二女，二女爭引破，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終為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二器，稱為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箏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 typeface="Wingdings" pitchFamily="2" charset="2"/>
              <a:buChar char="Ø"/>
            </a:pPr>
            <a:endParaRPr lang="en-GB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-9525" y="25146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zh-TW" altLang="en-US">
              <a:ea typeface="新細明體" pitchFamily="18" charset="-120"/>
            </a:endParaRPr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0" y="2595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>
              <a:ea typeface="新細明體" pitchFamily="18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614862"/>
            <a:ext cx="2125040" cy="201453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88076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 dirty="0">
                <a:solidFill>
                  <a:schemeClr val="tx1"/>
                </a:solidFill>
                <a:ea typeface="標楷體" panose="03000509000000000000" pitchFamily="65" charset="-120"/>
              </a:rPr>
              <a:t>古箏的結構</a:t>
            </a:r>
            <a:endParaRPr lang="zh-TW" altLang="en-GB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484784"/>
            <a:ext cx="7772400" cy="4114800"/>
          </a:xfrm>
        </p:spPr>
        <p:txBody>
          <a:bodyPr/>
          <a:lstStyle/>
          <a:p>
            <a:r>
              <a:rPr lang="zh-TW" altLang="en-US" dirty="0">
                <a:ea typeface="標楷體" panose="03000509000000000000" pitchFamily="65" charset="-120"/>
              </a:rPr>
              <a:t>古箏是古老的民族樂器，結構由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面板</a:t>
            </a:r>
            <a:r>
              <a:rPr lang="zh-TW" altLang="en-US" dirty="0">
                <a:ea typeface="標楷體" panose="03000509000000000000" pitchFamily="65" charset="-120"/>
              </a:rPr>
              <a:t>、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雁柱</a:t>
            </a:r>
            <a:r>
              <a:rPr lang="zh-TW" altLang="en-US" dirty="0">
                <a:ea typeface="標楷體" panose="03000509000000000000" pitchFamily="65" charset="-120"/>
              </a:rPr>
              <a:t>、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琴弦</a:t>
            </a:r>
            <a:r>
              <a:rPr lang="zh-TW" altLang="en-US" dirty="0">
                <a:ea typeface="標楷體" panose="03000509000000000000" pitchFamily="65" charset="-120"/>
              </a:rPr>
              <a:t>、前嶽山、弦釘、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調音盒</a:t>
            </a:r>
            <a:r>
              <a:rPr lang="zh-TW" altLang="en-US" dirty="0">
                <a:ea typeface="標楷體" panose="03000509000000000000" pitchFamily="65" charset="-120"/>
              </a:rPr>
              <a:t>、琴足、後嶽山、側板、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出音</a:t>
            </a:r>
            <a:r>
              <a:rPr lang="zh-TW" altLang="en-US" dirty="0">
                <a:ea typeface="標楷體" panose="03000509000000000000" pitchFamily="65" charset="-120"/>
              </a:rPr>
              <a:t>、底、</a:t>
            </a:r>
            <a:r>
              <a:rPr lang="zh-TW" altLang="en-US" dirty="0" smtClean="0">
                <a:ea typeface="標楷體" panose="03000509000000000000" pitchFamily="65" charset="-120"/>
              </a:rPr>
              <a:t>穿</a:t>
            </a:r>
            <a:r>
              <a:rPr lang="zh-TW" altLang="en-US" dirty="0">
                <a:ea typeface="標楷體" panose="03000509000000000000" pitchFamily="65" charset="-120"/>
              </a:rPr>
              <a:t>弦孔組成。</a:t>
            </a:r>
            <a:endParaRPr lang="en-US" altLang="zh-TW" dirty="0" smtClean="0">
              <a:ea typeface="標楷體" panose="03000509000000000000" pitchFamily="65" charset="-120"/>
            </a:endParaRPr>
          </a:p>
          <a:p>
            <a:r>
              <a:rPr lang="zh-TW" altLang="en-US" dirty="0" smtClean="0">
                <a:ea typeface="標楷體" panose="03000509000000000000" pitchFamily="65" charset="-120"/>
              </a:rPr>
              <a:t>古箏</a:t>
            </a:r>
            <a:r>
              <a:rPr lang="zh-TW" altLang="en-US" dirty="0">
                <a:ea typeface="標楷體" panose="03000509000000000000" pitchFamily="65" charset="-120"/>
              </a:rPr>
              <a:t>還有一個長方形木質音箱，可以自由移動</a:t>
            </a:r>
            <a:r>
              <a:rPr lang="zh-TW" altLang="en-US" dirty="0" smtClean="0">
                <a:ea typeface="標楷體" panose="03000509000000000000" pitchFamily="65" charset="-120"/>
              </a:rPr>
              <a:t>。</a:t>
            </a:r>
            <a:endParaRPr lang="en-US" altLang="zh-TW" dirty="0" smtClean="0">
              <a:ea typeface="標楷體" panose="03000509000000000000" pitchFamily="65" charset="-120"/>
            </a:endParaRPr>
          </a:p>
          <a:p>
            <a:r>
              <a:rPr lang="zh-HK" altLang="en-US" dirty="0">
                <a:ea typeface="標楷體" panose="03000509000000000000" pitchFamily="65" charset="-120"/>
              </a:rPr>
              <a:t>古箏通常</a:t>
            </a:r>
            <a:r>
              <a:rPr lang="zh-HK" altLang="en-US" dirty="0" smtClean="0">
                <a:ea typeface="標楷體" panose="03000509000000000000" pitchFamily="65" charset="-120"/>
              </a:rPr>
              <a:t>有</a:t>
            </a:r>
            <a:r>
              <a:rPr lang="en-US" altLang="zh-TW" dirty="0" smtClean="0">
                <a:ea typeface="標楷體" panose="03000509000000000000" pitchFamily="65" charset="-120"/>
              </a:rPr>
              <a:t>21</a:t>
            </a:r>
            <a:r>
              <a:rPr lang="zh-HK" altLang="en-US" dirty="0">
                <a:ea typeface="標楷體" panose="03000509000000000000" pitchFamily="65" charset="-120"/>
              </a:rPr>
              <a:t>條弦的。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0" y="2846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>
              <a:ea typeface="新細明體" pitchFamily="18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67256"/>
            <a:ext cx="902015" cy="58464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879" y="490557"/>
            <a:ext cx="720080" cy="62615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723" y="4207993"/>
            <a:ext cx="4024868" cy="1923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7772400" cy="914400"/>
          </a:xfrm>
        </p:spPr>
        <p:txBody>
          <a:bodyPr/>
          <a:lstStyle/>
          <a:p>
            <a:pPr eaLnBrk="1" hangingPunct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古箏內部結構的圖片</a:t>
            </a:r>
            <a:endParaRPr lang="en-GB" altLang="zh-TW" dirty="0" smtClean="0">
              <a:solidFill>
                <a:schemeClr val="accent6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458" name="Rectangle 7"/>
          <p:cNvSpPr>
            <a:spLocks noChangeArrowheads="1"/>
          </p:cNvSpPr>
          <p:nvPr/>
        </p:nvSpPr>
        <p:spPr bwMode="auto">
          <a:xfrm>
            <a:off x="0" y="256490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>
              <a:ea typeface="新細明體" pitchFamily="18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32" y="2780928"/>
            <a:ext cx="3267324" cy="350281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96752"/>
            <a:ext cx="4411764" cy="172819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50" y="3284984"/>
            <a:ext cx="4783931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72400" cy="114300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古箏的彈法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394148"/>
            <a:ext cx="7772400" cy="487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zh-TW" altLang="en-US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古箏有</a:t>
            </a:r>
            <a:r>
              <a:rPr lang="zh-TW" altLang="en-US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很多流派，每</a:t>
            </a:r>
            <a:r>
              <a:rPr lang="zh-TW" altLang="en-US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個流派都有自己的用</a:t>
            </a:r>
            <a:r>
              <a:rPr lang="zh-TW" altLang="en-US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指方式</a:t>
            </a:r>
            <a:r>
              <a:rPr lang="zh-TW" altLang="en-US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，但其實都大同小異，主要來說</a:t>
            </a:r>
            <a:r>
              <a:rPr lang="en-US" altLang="zh-TW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:</a:t>
            </a:r>
          </a:p>
          <a:p>
            <a:pPr>
              <a:spcBef>
                <a:spcPct val="0"/>
              </a:spcBef>
            </a:pPr>
            <a:r>
              <a:rPr lang="zh-TW" altLang="en-US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左手</a:t>
            </a:r>
            <a:r>
              <a:rPr lang="en-US" altLang="zh-TW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:</a:t>
            </a:r>
            <a:r>
              <a:rPr lang="zh-TW" altLang="en-US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 按、滑、掃和點為主</a:t>
            </a:r>
            <a:endParaRPr lang="en-US" altLang="zh-TW" dirty="0" smtClean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zh-TW" altLang="en-US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  右手</a:t>
            </a:r>
            <a:r>
              <a:rPr lang="en-US" altLang="zh-TW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:</a:t>
            </a:r>
            <a:r>
              <a:rPr lang="zh-TW" altLang="en-US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 </a:t>
            </a:r>
            <a:r>
              <a:rPr lang="zh-HK" altLang="en-US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抹</a:t>
            </a:r>
            <a:r>
              <a:rPr lang="zh-TW" altLang="en-US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、</a:t>
            </a:r>
            <a:r>
              <a:rPr lang="zh-HK" altLang="en-US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托</a:t>
            </a:r>
            <a:r>
              <a:rPr lang="zh-TW" altLang="en-US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、</a:t>
            </a:r>
            <a:r>
              <a:rPr lang="zh-HK" altLang="en-US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挑</a:t>
            </a:r>
            <a:r>
              <a:rPr lang="zh-TW" altLang="en-US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和勾為主</a:t>
            </a:r>
            <a:endParaRPr lang="zh-HK" altLang="en-US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746" y="4670748"/>
            <a:ext cx="2857500" cy="16002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8112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7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9012" y="1412776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彈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奏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古筝，是需要戴假甲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義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甲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）的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這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因為 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保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護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真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甲免受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損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增大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筝弦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音量</a:t>
            </a:r>
            <a:endParaRPr lang="en-US" altLang="zh-CN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追求明亮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動聽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音色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719012" y="188640"/>
            <a:ext cx="7772400" cy="114300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彈奏古箏的用具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58112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0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9881" y="334690"/>
            <a:ext cx="7772400" cy="914400"/>
          </a:xfrm>
        </p:spPr>
        <p:txBody>
          <a:bodyPr/>
          <a:lstStyle/>
          <a:p>
            <a:pPr eaLnBrk="1" hangingPunct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著名的古箏演奏大師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GB" altLang="zh-TW" dirty="0" smtClean="0">
              <a:solidFill>
                <a:srgbClr val="E5717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0" y="264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>
              <a:ea typeface="新細明體" pitchFamily="18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7" y="3003643"/>
            <a:ext cx="2803590" cy="279424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808" y="914400"/>
            <a:ext cx="3161619" cy="285817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974" y="2983799"/>
            <a:ext cx="1905449" cy="285817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490294" y="2343487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袁莎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9881" y="229940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羅晶</a:t>
            </a:r>
          </a:p>
        </p:txBody>
      </p:sp>
      <p:sp>
        <p:nvSpPr>
          <p:cNvPr id="4" name="矩形 3"/>
          <p:cNvSpPr/>
          <p:nvPr/>
        </p:nvSpPr>
        <p:spPr>
          <a:xfrm>
            <a:off x="4348108" y="393166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周望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3|0.3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cs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1756</TotalTime>
  <Words>1302</Words>
  <Application>Microsoft Office PowerPoint</Application>
  <PresentationFormat>如螢幕大小 (4:3)</PresentationFormat>
  <Paragraphs>108</Paragraphs>
  <Slides>27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8" baseType="lpstr">
      <vt:lpstr>華康娃娃體</vt:lpstr>
      <vt:lpstr>華康雅風體W3(P)</vt:lpstr>
      <vt:lpstr>新細明體</vt:lpstr>
      <vt:lpstr>標楷體</vt:lpstr>
      <vt:lpstr>Arial</vt:lpstr>
      <vt:lpstr>Calibri</vt:lpstr>
      <vt:lpstr>Comic Sans MS</vt:lpstr>
      <vt:lpstr>Times New Roman</vt:lpstr>
      <vt:lpstr>Wingdings</vt:lpstr>
      <vt:lpstr>Wingdings 2</vt:lpstr>
      <vt:lpstr>Default Design</vt:lpstr>
      <vt:lpstr>東華三院羅裕積小學 2014-2015年度 ITCA挑戰金章專題研習 </vt:lpstr>
      <vt:lpstr>目錄</vt:lpstr>
      <vt:lpstr>研習目的</vt:lpstr>
      <vt:lpstr>古箏的歷史和來源</vt:lpstr>
      <vt:lpstr>古箏的結構</vt:lpstr>
      <vt:lpstr>古箏內部結構的圖片</vt:lpstr>
      <vt:lpstr>古箏的彈法</vt:lpstr>
      <vt:lpstr>彈奏古箏的用具</vt:lpstr>
      <vt:lpstr>著名的古箏演奏大師 </vt:lpstr>
      <vt:lpstr>PowerPoint 簡報</vt:lpstr>
      <vt:lpstr>PowerPoint 簡報</vt:lpstr>
      <vt:lpstr>經過訪問20人之後,得出了以下的分析</vt:lpstr>
      <vt:lpstr>調查結果及分析(1)</vt:lpstr>
      <vt:lpstr>問題1分析結果</vt:lpstr>
      <vt:lpstr>第2題)你喜歡古箏嗎?</vt:lpstr>
      <vt:lpstr>問題2分析結果</vt:lpstr>
      <vt:lpstr>第3題) 哪些是你喜歡古箏的原因？  </vt:lpstr>
      <vt:lpstr>問題3分析結果  </vt:lpstr>
      <vt:lpstr>問題4哪些是你不喜歡古箏的原因？ (可選擇多一項) </vt:lpstr>
      <vt:lpstr>問題4分析結果  </vt:lpstr>
      <vt:lpstr>5.你認為為甚麼父母不讚成學習古箏? </vt:lpstr>
      <vt:lpstr>問題5分析結果 </vt:lpstr>
      <vt:lpstr>總結</vt:lpstr>
      <vt:lpstr>感想</vt:lpstr>
      <vt:lpstr>古箏演奏影片</vt:lpstr>
      <vt:lpstr>參考資料及鳴謝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東華三院羅裕積小學 ITCA挑戰金章專題研習</dc:title>
  <dc:creator>Lenovo</dc:creator>
  <cp:lastModifiedBy>profile</cp:lastModifiedBy>
  <cp:revision>188</cp:revision>
  <cp:lastPrinted>2015-04-24T08:42:57Z</cp:lastPrinted>
  <dcterms:created xsi:type="dcterms:W3CDTF">2011-12-27T13:28:02Z</dcterms:created>
  <dcterms:modified xsi:type="dcterms:W3CDTF">2015-04-24T10:21:45Z</dcterms:modified>
</cp:coreProperties>
</file>