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3"/>
  </p:notesMasterIdLst>
  <p:sldIdLst>
    <p:sldId id="256" r:id="rId2"/>
    <p:sldId id="258" r:id="rId3"/>
    <p:sldId id="259" r:id="rId4"/>
    <p:sldId id="283" r:id="rId5"/>
    <p:sldId id="275" r:id="rId6"/>
    <p:sldId id="276" r:id="rId7"/>
    <p:sldId id="277" r:id="rId8"/>
    <p:sldId id="279" r:id="rId9"/>
    <p:sldId id="278" r:id="rId10"/>
    <p:sldId id="260" r:id="rId11"/>
    <p:sldId id="262" r:id="rId12"/>
    <p:sldId id="263" r:id="rId13"/>
    <p:sldId id="264" r:id="rId14"/>
    <p:sldId id="266" r:id="rId15"/>
    <p:sldId id="265" r:id="rId16"/>
    <p:sldId id="282" r:id="rId17"/>
    <p:sldId id="272" r:id="rId18"/>
    <p:sldId id="281" r:id="rId19"/>
    <p:sldId id="273" r:id="rId20"/>
    <p:sldId id="280" r:id="rId21"/>
    <p:sldId id="274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31" autoAdjust="0"/>
  </p:normalViewPr>
  <p:slideViewPr>
    <p:cSldViewPr>
      <p:cViewPr varScale="1">
        <p:scale>
          <a:sx n="63" d="100"/>
          <a:sy n="63" d="100"/>
        </p:scale>
        <p:origin x="-73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955782312925172E-2"/>
          <c:y val="3.6000102593039061E-2"/>
          <c:w val="0.90773809523809523"/>
          <c:h val="0.848377952755905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invertIfNegative val="0"/>
          <c:cat>
            <c:strRef>
              <c:f>工作表1!$A$2:$A$8</c:f>
              <c:strCache>
                <c:ptCount val="7"/>
                <c:pt idx="0">
                  <c:v>鋼琴</c:v>
                </c:pt>
                <c:pt idx="1">
                  <c:v>小提琴</c:v>
                </c:pt>
                <c:pt idx="2">
                  <c:v>牧童笛</c:v>
                </c:pt>
                <c:pt idx="3">
                  <c:v>古箏</c:v>
                </c:pt>
                <c:pt idx="4">
                  <c:v>吉他</c:v>
                </c:pt>
                <c:pt idx="5">
                  <c:v>其他</c:v>
                </c:pt>
                <c:pt idx="6">
                  <c:v>沒有</c:v>
                </c:pt>
              </c:strCache>
            </c:strRef>
          </c:cat>
          <c:val>
            <c:numRef>
              <c:f>工作表1!$B$2:$B$8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36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85344"/>
        <c:axId val="96222208"/>
      </c:barChart>
      <c:catAx>
        <c:axId val="9578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222208"/>
        <c:crosses val="autoZero"/>
        <c:auto val="1"/>
        <c:lblAlgn val="ctr"/>
        <c:lblOffset val="100"/>
        <c:noMultiLvlLbl val="0"/>
      </c:catAx>
      <c:valAx>
        <c:axId val="96222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785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invertIfNegative val="0"/>
          <c:cat>
            <c:strRef>
              <c:f>工作表1!$A$2:$A$3</c:f>
              <c:strCache>
                <c:ptCount val="2"/>
                <c:pt idx="0">
                  <c:v>喜歡</c:v>
                </c:pt>
                <c:pt idx="1">
                  <c:v>不喜歡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34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267264"/>
        <c:axId val="96617984"/>
      </c:barChart>
      <c:catAx>
        <c:axId val="9626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96617984"/>
        <c:crosses val="autoZero"/>
        <c:auto val="1"/>
        <c:lblAlgn val="ctr"/>
        <c:lblOffset val="100"/>
        <c:noMultiLvlLbl val="0"/>
      </c:catAx>
      <c:valAx>
        <c:axId val="96617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267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invertIfNegative val="0"/>
          <c:cat>
            <c:strRef>
              <c:f>工作表1!$A$2:$A$6</c:f>
              <c:strCache>
                <c:ptCount val="5"/>
                <c:pt idx="0">
                  <c:v>音色優美</c:v>
                </c:pt>
                <c:pt idx="1">
                  <c:v>姿勢優雅</c:v>
                </c:pt>
                <c:pt idx="2">
                  <c:v>外型漂亮</c:v>
                </c:pt>
                <c:pt idx="3">
                  <c:v>容易學習</c:v>
                </c:pt>
                <c:pt idx="4">
                  <c:v>其他</c:v>
                </c:pt>
              </c:strCache>
            </c:strRef>
          </c:cat>
          <c:val>
            <c:numRef>
              <c:f>工作表1!$B$2:$B$6</c:f>
              <c:numCache>
                <c:formatCode>General</c:formatCode>
                <c:ptCount val="5"/>
                <c:pt idx="0">
                  <c:v>20</c:v>
                </c:pt>
                <c:pt idx="1">
                  <c:v>0</c:v>
                </c:pt>
                <c:pt idx="2">
                  <c:v>1</c:v>
                </c:pt>
                <c:pt idx="3">
                  <c:v>24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83776"/>
        <c:axId val="97085312"/>
      </c:barChart>
      <c:catAx>
        <c:axId val="9708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085312"/>
        <c:crosses val="autoZero"/>
        <c:auto val="1"/>
        <c:lblAlgn val="ctr"/>
        <c:lblOffset val="100"/>
        <c:noMultiLvlLbl val="0"/>
      </c:catAx>
      <c:valAx>
        <c:axId val="97085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0837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4B582-0046-45C5-AD3A-796BEDFC7F8C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5222E-0F06-4F79-9CE3-BFB5F9C3520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701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5222E-0F06-4F79-9CE3-BFB5F9C35206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22FE71-1167-473B-83C0-FFD9423C3CB8}" type="datetimeFigureOut">
              <a:rPr lang="zh-TW" altLang="en-US" smtClean="0"/>
              <a:pPr/>
              <a:t>2014/3/22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DCBF7E-3EDB-4B14-90F3-68F1313C9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zhyue.wikipedia.org/wiki/%E7%89%A7%E7%AB%A5%E7%AC%9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nku.baidu.com/view/b02fceea551810a6f5248627.html" TargetMode="External"/><Relationship Id="rId4" Type="http://schemas.openxmlformats.org/officeDocument/2006/relationships/hyperlink" Target="http://www.jcckc.net/music/musicclassroom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520" y="0"/>
            <a:ext cx="8132440" cy="1988839"/>
          </a:xfrm>
        </p:spPr>
        <p:txBody>
          <a:bodyPr>
            <a:normAutofit fontScale="90000"/>
          </a:bodyPr>
          <a:lstStyle/>
          <a:p>
            <a:r>
              <a:rPr lang="zh-TW" altLang="en-US" sz="5300" dirty="0" smtClean="0"/>
              <a:t>東華三院羅裕積小學</a:t>
            </a:r>
            <a:r>
              <a:rPr lang="en-US" altLang="zh-TW" sz="5300" dirty="0" smtClean="0"/>
              <a:t/>
            </a:r>
            <a:br>
              <a:rPr lang="en-US" altLang="zh-TW" sz="5300" dirty="0" smtClean="0"/>
            </a:br>
            <a:r>
              <a:rPr lang="en-US" altLang="zh-TW" sz="5300" dirty="0" smtClean="0"/>
              <a:t>ITCA</a:t>
            </a:r>
            <a:r>
              <a:rPr lang="zh-TW" altLang="en-US" sz="5300" dirty="0" smtClean="0"/>
              <a:t>金</a:t>
            </a:r>
            <a:r>
              <a:rPr lang="zh-TW" altLang="en-US" sz="5300" dirty="0"/>
              <a:t>章專題研習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4400" dirty="0" smtClean="0">
                <a:solidFill>
                  <a:schemeClr val="accent4">
                    <a:lumMod val="75000"/>
                  </a:schemeClr>
                </a:solidFill>
              </a:rPr>
              <a:t>題目</a:t>
            </a:r>
            <a:r>
              <a:rPr lang="en-US" altLang="zh-TW" sz="44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zh-TW" altLang="en-US" sz="4400" dirty="0" smtClean="0">
                <a:solidFill>
                  <a:schemeClr val="accent4">
                    <a:lumMod val="75000"/>
                  </a:schemeClr>
                </a:solidFill>
              </a:rPr>
              <a:t>牧童笛</a:t>
            </a:r>
            <a:endParaRPr lang="en-US" altLang="zh-TW" sz="4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zh-TW" altLang="en-US" sz="4400" dirty="0" smtClean="0">
                <a:solidFill>
                  <a:schemeClr val="accent4">
                    <a:lumMod val="75000"/>
                  </a:schemeClr>
                </a:solidFill>
              </a:rPr>
              <a:t>姓名</a:t>
            </a:r>
            <a:r>
              <a:rPr lang="en-US" altLang="zh-TW" sz="44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zh-TW" altLang="en-US" sz="4400" dirty="0" smtClean="0">
                <a:solidFill>
                  <a:schemeClr val="accent4">
                    <a:lumMod val="75000"/>
                  </a:schemeClr>
                </a:solidFill>
              </a:rPr>
              <a:t>鍾卓岐</a:t>
            </a:r>
            <a:endParaRPr lang="en-US" altLang="zh-TW" sz="44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zh-TW" altLang="en-US" dirty="0"/>
          </a:p>
        </p:txBody>
      </p:sp>
      <p:pic>
        <p:nvPicPr>
          <p:cNvPr id="1026" name="Picture 2" descr="http://ts4.mm.bing.net/th?id=H.499370812257312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88840"/>
            <a:ext cx="3888432" cy="2160240"/>
          </a:xfrm>
          <a:prstGeom prst="rect">
            <a:avLst/>
          </a:prstGeom>
          <a:noFill/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395536" y="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http://ts2.mm.bing.net/th?id=H.486969526498100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3217540" cy="2574033"/>
          </a:xfrm>
          <a:prstGeom prst="rect">
            <a:avLst/>
          </a:prstGeom>
          <a:noFill/>
        </p:spPr>
      </p:pic>
      <p:pic>
        <p:nvPicPr>
          <p:cNvPr id="18434" name="Picture 2" descr="http://ts3.mm.bing.net/th?id=HN.608054617705809330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340768"/>
            <a:ext cx="2857500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corder picture from macie publis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77016"/>
            <a:ext cx="1728192" cy="1636360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3914" cy="706090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chemeClr val="accent6">
                    <a:lumMod val="75000"/>
                  </a:schemeClr>
                </a:solidFill>
              </a:rPr>
              <a:t>問卷</a:t>
            </a:r>
            <a:r>
              <a:rPr lang="zh-TW" altLang="en-US" sz="5400" dirty="0" smtClean="0"/>
              <a:t>調查</a:t>
            </a:r>
            <a:endParaRPr lang="zh-TW" alt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29600" cy="52565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現在在學習哪種樂器呢？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可選擇多一項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鋼琴 </a:t>
            </a:r>
            <a:r>
              <a:rPr lang="zh-TW" altLang="zh-TW" sz="2000" dirty="0"/>
              <a:t>○</a:t>
            </a:r>
            <a:r>
              <a:rPr lang="zh-TW" altLang="en-GB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</a:t>
            </a:r>
            <a:r>
              <a:rPr lang="zh-TW" altLang="en-GB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提琴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牧童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笛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古箏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吉他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:___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沒有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你喜不喜歡牧童笛？			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續答第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續答第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題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以下哪些是你喜歡牧童笛的原因？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可選擇多一項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音色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優美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姿勢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優雅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型漂亮 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 </a:t>
            </a:r>
            <a:r>
              <a:rPr lang="zh-TW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○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請問以下哪些是你不喜歡牧童笛的原因？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(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可選擇多一項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需要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花費大量時間練習 </a:t>
            </a:r>
            <a:r>
              <a:rPr lang="zh-TW" altLang="zh-TW" sz="2000" dirty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令姿勢不正確 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 smtClean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覺得</a:t>
            </a:r>
            <a:r>
              <a:rPr lang="zh-TW" altLang="en-US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聲音不大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好聽     </a:t>
            </a:r>
            <a:r>
              <a:rPr lang="zh-TW" altLang="zh-TW" sz="2000" dirty="0" smtClean="0"/>
              <a:t>○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en-US" altLang="zh-TW" sz="22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___</a:t>
            </a:r>
            <a:endParaRPr lang="en-US" altLang="zh-TW" sz="2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632848" cy="1512671"/>
          </a:xfrm>
        </p:spPr>
        <p:txBody>
          <a:bodyPr>
            <a:normAutofit fontScale="90000"/>
          </a:bodyPr>
          <a:lstStyle/>
          <a:p>
            <a:r>
              <a:rPr lang="zh-TW" altLang="en-US" sz="8000" dirty="0" smtClean="0">
                <a:solidFill>
                  <a:schemeClr val="accent4">
                    <a:lumMod val="75000"/>
                  </a:schemeClr>
                </a:solidFill>
              </a:rPr>
              <a:t>調查結果及分析</a:t>
            </a:r>
            <a:r>
              <a:rPr lang="en-US" altLang="zh-TW" sz="89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altLang="zh-TW" sz="89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altLang="zh-TW" sz="3600" dirty="0" smtClean="0">
                <a:solidFill>
                  <a:srgbClr val="0070C0"/>
                </a:solidFill>
                <a:ea typeface="文鼎海報體" pitchFamily="49" charset="-120"/>
              </a:rPr>
              <a:t>1.</a:t>
            </a:r>
            <a:r>
              <a:rPr lang="zh-TW" altLang="en-US" sz="3600" dirty="0">
                <a:solidFill>
                  <a:srgbClr val="0070C0"/>
                </a:solidFill>
                <a:ea typeface="文鼎海報體" pitchFamily="49" charset="-120"/>
              </a:rPr>
              <a:t>你現在在學習哪種樂器呢</a:t>
            </a:r>
            <a:r>
              <a:rPr lang="zh-TW" altLang="en-US" sz="3600" dirty="0" smtClean="0">
                <a:solidFill>
                  <a:srgbClr val="0070C0"/>
                </a:solidFill>
                <a:ea typeface="文鼎海報體" pitchFamily="49" charset="-120"/>
              </a:rPr>
              <a:t>？</a:t>
            </a:r>
            <a:endParaRPr lang="zh-TW" altLang="en-US" sz="3600" dirty="0">
              <a:solidFill>
                <a:srgbClr val="0070C0"/>
              </a:solidFill>
              <a:ea typeface="文鼎海報體" pitchFamily="49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967190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4.mm.bing.net/th?id=H.462251137302755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933056"/>
            <a:ext cx="3168352" cy="2924944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ea typeface="華康少女文字W6" pitchFamily="49" charset="-120"/>
              </a:rPr>
              <a:t>第</a:t>
            </a:r>
            <a:r>
              <a:rPr lang="en-US" altLang="zh-TW" sz="8000" dirty="0" smtClean="0">
                <a:ea typeface="華康少女文字W6" pitchFamily="49" charset="-120"/>
              </a:rPr>
              <a:t>1</a:t>
            </a:r>
            <a:r>
              <a:rPr lang="zh-TW" altLang="en-US" sz="8000" dirty="0" smtClean="0">
                <a:ea typeface="華康少女文字W6" pitchFamily="49" charset="-120"/>
              </a:rPr>
              <a:t>題分析</a:t>
            </a:r>
            <a:endParaRPr lang="zh-TW" altLang="en-US" sz="8000" dirty="0">
              <a:ea typeface="華康少女文字W6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30529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因為學校在音樂課中教同學吹奏牧童笛，所以所有同學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有學習牧童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笛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，而學習</a:t>
            </a:r>
            <a:r>
              <a:rPr lang="zh-TW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鋼琴的有</a:t>
            </a:r>
            <a:r>
              <a:rPr lang="en-US" altLang="zh-TW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名，學習小提琴的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，古箏的有</a:t>
            </a:r>
            <a:r>
              <a:rPr lang="en-US" altLang="zh-TW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人吉他。</a:t>
            </a:r>
            <a:r>
              <a:rPr lang="zh-TW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調查結果顯示學校的課程及興趣班會影響同學的學習情況，因為</a:t>
            </a:r>
            <a:r>
              <a:rPr lang="zh-TW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本校有開設小提琴及古箏班，所以有同學學習，而學校沒有</a:t>
            </a:r>
            <a:r>
              <a:rPr lang="zh-TW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開設的吉他班，所以沒有同學學習。</a:t>
            </a:r>
          </a:p>
          <a:p>
            <a:pPr>
              <a:buNone/>
            </a:pPr>
            <a:endParaRPr lang="zh-TW" altLang="en-US" sz="4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buNone/>
            </a:pPr>
            <a:endParaRPr lang="zh-TW" altLang="en-US" sz="44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accent2">
                    <a:lumMod val="75000"/>
                  </a:schemeClr>
                </a:solidFill>
              </a:rPr>
              <a:t>2.</a:t>
            </a:r>
            <a:r>
              <a:rPr lang="zh-TW" altLang="en-US" sz="3600" dirty="0">
                <a:solidFill>
                  <a:schemeClr val="accent2">
                    <a:lumMod val="75000"/>
                  </a:schemeClr>
                </a:solidFill>
              </a:rPr>
              <a:t>你喜不喜歡牧童笛？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7541884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n-US" altLang="zh-TW" sz="3600" dirty="0" smtClean="0">
                <a:solidFill>
                  <a:srgbClr val="0070C0"/>
                </a:solidFill>
                <a:latin typeface="+mn-ea"/>
                <a:ea typeface="+mn-ea"/>
              </a:rPr>
              <a:t>3.</a:t>
            </a:r>
            <a:r>
              <a:rPr lang="zh-TW" altLang="en-US" sz="3600" dirty="0">
                <a:solidFill>
                  <a:srgbClr val="0070C0"/>
                </a:solidFill>
                <a:latin typeface="+mn-ea"/>
                <a:ea typeface="+mn-ea"/>
              </a:rPr>
              <a:t>以下那些是你喜歡牧童笛的原因</a:t>
            </a:r>
            <a:r>
              <a:rPr lang="zh-TW" altLang="en-US" sz="3600" dirty="0" smtClean="0">
                <a:solidFill>
                  <a:srgbClr val="0070C0"/>
                </a:solidFill>
                <a:latin typeface="+mn-ea"/>
                <a:ea typeface="+mn-ea"/>
              </a:rPr>
              <a:t>？</a:t>
            </a:r>
            <a:endParaRPr lang="zh-TW" altLang="en-US" sz="36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970431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latin typeface="華康娃娃體" pitchFamily="49" charset="-120"/>
                <a:ea typeface="華康娃娃體" pitchFamily="49" charset="-120"/>
              </a:rPr>
              <a:t>第</a:t>
            </a:r>
            <a:r>
              <a:rPr lang="en-US" altLang="zh-TW" sz="8000" dirty="0" smtClean="0">
                <a:latin typeface="華康娃娃體" pitchFamily="49" charset="-120"/>
                <a:ea typeface="華康娃娃體" pitchFamily="49" charset="-120"/>
              </a:rPr>
              <a:t>2,3</a:t>
            </a:r>
            <a:r>
              <a:rPr lang="zh-TW" altLang="en-US" sz="8000" dirty="0" smtClean="0">
                <a:latin typeface="華康娃娃體" pitchFamily="49" charset="-120"/>
                <a:ea typeface="華康娃娃體" pitchFamily="49" charset="-120"/>
              </a:rPr>
              <a:t>題分析</a:t>
            </a:r>
            <a:endParaRPr lang="zh-TW" altLang="en-US" sz="8000" dirty="0"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>
                <a:solidFill>
                  <a:srgbClr val="00B0F0"/>
                </a:solidFill>
              </a:rPr>
              <a:t>全部受訪者喜歡牧童</a:t>
            </a:r>
            <a:r>
              <a:rPr lang="zh-TW" altLang="en-US" sz="3200" dirty="0" smtClean="0">
                <a:solidFill>
                  <a:srgbClr val="00B0F0"/>
                </a:solidFill>
              </a:rPr>
              <a:t>笛，大部份</a:t>
            </a:r>
            <a:r>
              <a:rPr lang="zh-TW" altLang="en-US" sz="3200" dirty="0">
                <a:solidFill>
                  <a:srgbClr val="00B0F0"/>
                </a:solidFill>
              </a:rPr>
              <a:t>受訪者都</a:t>
            </a:r>
            <a:r>
              <a:rPr lang="zh-TW" altLang="en-US" sz="3200" dirty="0" smtClean="0">
                <a:solidFill>
                  <a:srgbClr val="00B0F0"/>
                </a:solidFill>
              </a:rPr>
              <a:t>認為</a:t>
            </a:r>
            <a:r>
              <a:rPr lang="zh-TW" altLang="en-US" sz="3200" dirty="0">
                <a:solidFill>
                  <a:srgbClr val="00B0F0"/>
                </a:solidFill>
              </a:rPr>
              <a:t>牧童笛</a:t>
            </a:r>
            <a:r>
              <a:rPr lang="zh-TW" altLang="en-US" sz="3200" dirty="0" smtClean="0">
                <a:solidFill>
                  <a:srgbClr val="00B0F0"/>
                </a:solidFill>
              </a:rPr>
              <a:t>的</a:t>
            </a:r>
            <a:r>
              <a:rPr lang="zh-TW" altLang="en-US" sz="3200" dirty="0">
                <a:solidFill>
                  <a:srgbClr val="00B0F0"/>
                </a:solidFill>
              </a:rPr>
              <a:t>音色優美和容易</a:t>
            </a:r>
            <a:r>
              <a:rPr lang="zh-TW" altLang="en-US" sz="3200" dirty="0" smtClean="0">
                <a:solidFill>
                  <a:srgbClr val="00B0F0"/>
                </a:solidFill>
              </a:rPr>
              <a:t>學習，而外</a:t>
            </a:r>
            <a:r>
              <a:rPr lang="zh-TW" altLang="en-US" sz="3200" dirty="0">
                <a:solidFill>
                  <a:srgbClr val="00B0F0"/>
                </a:solidFill>
              </a:rPr>
              <a:t>型美觀和姿勢優雅與否不是同學們的考慮項目。</a:t>
            </a:r>
          </a:p>
          <a:p>
            <a:pPr>
              <a:buNone/>
            </a:pPr>
            <a:endParaRPr lang="zh-TW" altLang="en-US" sz="3200" dirty="0">
              <a:solidFill>
                <a:srgbClr val="00B0F0"/>
              </a:solidFill>
            </a:endParaRPr>
          </a:p>
        </p:txBody>
      </p:sp>
      <p:pic>
        <p:nvPicPr>
          <p:cNvPr id="10242" name="Picture 2" descr="http://ts2.mm.bing.net/th?id=HN.60803692243963371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573016"/>
            <a:ext cx="3024336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latin typeface="華康娃娃體" pitchFamily="49" charset="-120"/>
                <a:ea typeface="華康娃娃體" pitchFamily="49" charset="-120"/>
              </a:rPr>
              <a:t>第</a:t>
            </a:r>
            <a:r>
              <a:rPr lang="en-US" altLang="zh-TW" sz="8000" dirty="0" smtClean="0">
                <a:latin typeface="華康娃娃體" pitchFamily="49" charset="-120"/>
                <a:ea typeface="華康娃娃體" pitchFamily="49" charset="-120"/>
              </a:rPr>
              <a:t>4</a:t>
            </a:r>
            <a:r>
              <a:rPr lang="zh-TW" altLang="en-US" sz="8000" dirty="0" smtClean="0">
                <a:latin typeface="華康娃娃體" pitchFamily="49" charset="-120"/>
                <a:ea typeface="華康娃娃體" pitchFamily="49" charset="-120"/>
              </a:rPr>
              <a:t>題</a:t>
            </a:r>
            <a:r>
              <a:rPr lang="zh-TW" altLang="en-US" sz="8000" dirty="0" smtClean="0">
                <a:latin typeface="華康娃娃體" pitchFamily="49" charset="-120"/>
                <a:ea typeface="華康娃娃體" pitchFamily="49" charset="-120"/>
              </a:rPr>
              <a:t>分析</a:t>
            </a:r>
            <a:endParaRPr lang="zh-TW" altLang="en-US" sz="8000" dirty="0">
              <a:latin typeface="華康娃娃體" pitchFamily="49" charset="-120"/>
              <a:ea typeface="華康娃娃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211144" cy="3484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solidFill>
                  <a:srgbClr val="7030A0"/>
                </a:solidFill>
              </a:rPr>
              <a:t>在受</a:t>
            </a:r>
            <a:r>
              <a:rPr lang="zh-TW" altLang="en-US" sz="3200" dirty="0">
                <a:solidFill>
                  <a:srgbClr val="7030A0"/>
                </a:solidFill>
              </a:rPr>
              <a:t>訪</a:t>
            </a:r>
            <a:r>
              <a:rPr lang="zh-TW" altLang="en-US" sz="3200" dirty="0" smtClean="0">
                <a:solidFill>
                  <a:srgbClr val="7030A0"/>
                </a:solidFill>
              </a:rPr>
              <a:t>者中，只有</a:t>
            </a:r>
            <a:r>
              <a:rPr lang="en-US" altLang="zh-TW" sz="3200" dirty="0" smtClean="0">
                <a:solidFill>
                  <a:srgbClr val="7030A0"/>
                </a:solidFill>
              </a:rPr>
              <a:t>2</a:t>
            </a:r>
            <a:r>
              <a:rPr lang="zh-TW" altLang="en-US" sz="3200" dirty="0" smtClean="0">
                <a:solidFill>
                  <a:srgbClr val="7030A0"/>
                </a:solidFill>
              </a:rPr>
              <a:t>位同學不喜歡</a:t>
            </a:r>
            <a:r>
              <a:rPr lang="zh-TW" altLang="en-US" sz="3200" dirty="0">
                <a:solidFill>
                  <a:srgbClr val="7030A0"/>
                </a:solidFill>
              </a:rPr>
              <a:t>牧童</a:t>
            </a:r>
            <a:r>
              <a:rPr lang="zh-TW" altLang="en-US" sz="3200" dirty="0" smtClean="0">
                <a:solidFill>
                  <a:srgbClr val="7030A0"/>
                </a:solidFill>
              </a:rPr>
              <a:t>笛</a:t>
            </a:r>
            <a:r>
              <a:rPr lang="zh-TW" altLang="en-US" sz="3200" dirty="0" smtClean="0">
                <a:solidFill>
                  <a:srgbClr val="7030A0"/>
                </a:solidFill>
              </a:rPr>
              <a:t>，他們不喜歡的原因都是吹奏時容易走音，音色不好聽。而中</a:t>
            </a:r>
            <a:r>
              <a:rPr lang="zh-TW" altLang="en-US" sz="3200" dirty="0">
                <a:solidFill>
                  <a:srgbClr val="7030A0"/>
                </a:solidFill>
              </a:rPr>
              <a:t>一個</a:t>
            </a:r>
            <a:r>
              <a:rPr lang="zh-TW" altLang="en-US" sz="3200" dirty="0" smtClean="0">
                <a:solidFill>
                  <a:srgbClr val="7030A0"/>
                </a:solidFill>
              </a:rPr>
              <a:t>同學認為吹奏</a:t>
            </a:r>
            <a:r>
              <a:rPr lang="zh-TW" altLang="en-US" sz="3200" dirty="0">
                <a:solidFill>
                  <a:srgbClr val="7030A0"/>
                </a:solidFill>
              </a:rPr>
              <a:t>牧童笛</a:t>
            </a:r>
            <a:r>
              <a:rPr lang="zh-TW" altLang="en-US" sz="3200" dirty="0" smtClean="0">
                <a:solidFill>
                  <a:srgbClr val="7030A0"/>
                </a:solidFill>
              </a:rPr>
              <a:t>時要</a:t>
            </a:r>
            <a:r>
              <a:rPr lang="zh-TW" altLang="en-US" sz="3200" dirty="0" smtClean="0">
                <a:solidFill>
                  <a:srgbClr val="7030A0"/>
                </a:solidFill>
              </a:rPr>
              <a:t>花很大力氣，不太舒服。</a:t>
            </a:r>
            <a:endParaRPr lang="zh-TW" alt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81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00B050"/>
                </a:solidFill>
                <a:latin typeface="標楷體" pitchFamily="65" charset="-120"/>
                <a:ea typeface="金梅新寬剛筆體" pitchFamily="49" charset="-120"/>
              </a:rPr>
              <a:t>總結</a:t>
            </a:r>
            <a:endParaRPr lang="zh-TW" altLang="en-US" sz="8000" dirty="0">
              <a:solidFill>
                <a:srgbClr val="00B050"/>
              </a:solidFill>
              <a:latin typeface="標楷體" pitchFamily="65" charset="-120"/>
              <a:ea typeface="金梅新寬剛筆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99288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經過這次專題研習，我學會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</p:txBody>
      </p:sp>
      <p:sp>
        <p:nvSpPr>
          <p:cNvPr id="4" name="矩形 3"/>
          <p:cNvSpPr/>
          <p:nvPr/>
        </p:nvSpPr>
        <p:spPr>
          <a:xfrm>
            <a:off x="395536" y="1988840"/>
            <a:ext cx="68407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Wingdings" pitchFamily="2" charset="2"/>
              <a:buAutoNum type="circleNumWdWhitePlain"/>
            </a:pP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牧童笛的構造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Font typeface="Wingdings" pitchFamily="2" charset="2"/>
              <a:buAutoNum type="circleNumWdWhitePlain"/>
            </a:pP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牧童笛的種類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經過這次問卷調查，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42950" indent="-742950">
              <a:buFont typeface="Wingdings" pitchFamily="2" charset="2"/>
              <a:buAutoNum type="circleNumWdWhitePlain"/>
            </a:pPr>
            <a:r>
              <a:rPr lang="en-US" altLang="zh-TW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年級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同學學習的樂器及喜愛吹奏牧童笛的原因</a:t>
            </a:r>
            <a:endParaRPr lang="en-US" altLang="zh-TW" sz="3600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solidFill>
                  <a:srgbClr val="7030A0"/>
                </a:solidFill>
                <a:ea typeface="金梅新剛筆字體" pitchFamily="49" charset="-120"/>
              </a:rPr>
              <a:t> </a:t>
            </a:r>
          </a:p>
          <a:p>
            <a:r>
              <a:rPr lang="en-US" altLang="zh-TW" sz="3600" dirty="0" smtClean="0">
                <a:solidFill>
                  <a:srgbClr val="0070C0"/>
                </a:solidFill>
              </a:rPr>
              <a:t> </a:t>
            </a:r>
            <a:endParaRPr lang="zh-TW" alt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00B050"/>
                </a:solidFill>
                <a:latin typeface="標楷體" pitchFamily="65" charset="-120"/>
                <a:ea typeface="金梅新寬剛筆體" pitchFamily="49" charset="-120"/>
              </a:rPr>
              <a:t>感想</a:t>
            </a:r>
            <a:endParaRPr lang="zh-TW" altLang="en-US" sz="8000" dirty="0">
              <a:solidFill>
                <a:srgbClr val="00B050"/>
              </a:solidFill>
              <a:latin typeface="標楷體" pitchFamily="65" charset="-120"/>
              <a:ea typeface="金梅新寬剛筆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412776"/>
            <a:ext cx="7467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經過這次專題研習，我覺得自已一個人做專題研習都頗辛苦的。不過我從中獲益良多，例如我學會了怎樣製作統計圖、怎樣進行訪問、怎樣進行分析等等。</a:t>
            </a:r>
            <a:endParaRPr lang="zh-TW" altLang="en-US" sz="48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chemeClr val="accent6">
                    <a:lumMod val="50000"/>
                  </a:schemeClr>
                </a:solidFill>
                <a:ea typeface="文鼎古印體" pitchFamily="49" charset="-120"/>
              </a:rPr>
              <a:t>資料及圖片來源</a:t>
            </a:r>
            <a:endParaRPr lang="zh-TW" altLang="en-US" sz="8000" dirty="0">
              <a:solidFill>
                <a:schemeClr val="accent6">
                  <a:lumMod val="50000"/>
                </a:schemeClr>
              </a:solidFill>
              <a:ea typeface="文鼎古印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781128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3200" dirty="0" smtClean="0">
                <a:solidFill>
                  <a:srgbClr val="D60093"/>
                </a:solidFill>
                <a:hlinkClick r:id="rId3"/>
              </a:rPr>
              <a:t>http</a:t>
            </a:r>
            <a:r>
              <a:rPr lang="en-US" altLang="zh-TW" sz="3200" dirty="0">
                <a:solidFill>
                  <a:srgbClr val="D60093"/>
                </a:solidFill>
                <a:hlinkClick r:id="rId3"/>
              </a:rPr>
              <a:t>://zhyue.wikipedia.org/wiki/%</a:t>
            </a:r>
            <a:r>
              <a:rPr lang="en-US" altLang="zh-TW" sz="3200" dirty="0" smtClean="0">
                <a:solidFill>
                  <a:srgbClr val="D60093"/>
                </a:solidFill>
                <a:hlinkClick r:id="rId3"/>
              </a:rPr>
              <a:t>E7%89%A7%E7%AB%A5%E7%AC%9B</a:t>
            </a:r>
            <a:endParaRPr lang="en-US" altLang="zh-TW" sz="3200" dirty="0" smtClean="0">
              <a:solidFill>
                <a:srgbClr val="D60093"/>
              </a:solidFill>
            </a:endParaRPr>
          </a:p>
          <a:p>
            <a:pPr marL="0" indent="0">
              <a:buNone/>
            </a:pPr>
            <a:r>
              <a:rPr lang="zh-TW" altLang="en-US" sz="3200" dirty="0">
                <a:solidFill>
                  <a:srgbClr val="D60093"/>
                </a:solidFill>
              </a:rPr>
              <a:t> </a:t>
            </a:r>
            <a:r>
              <a:rPr lang="zh-TW" altLang="en-US" sz="3200" dirty="0" smtClean="0">
                <a:solidFill>
                  <a:srgbClr val="D60093"/>
                </a:solidFill>
              </a:rPr>
              <a:t>  </a:t>
            </a:r>
            <a:r>
              <a:rPr lang="zh-TW" altLang="en-US" sz="3200" dirty="0" smtClean="0">
                <a:solidFill>
                  <a:srgbClr val="D60093"/>
                </a:solidFill>
              </a:rPr>
              <a:t>維</a:t>
            </a:r>
            <a:r>
              <a:rPr lang="zh-TW" altLang="en-US" sz="3200" dirty="0" smtClean="0">
                <a:solidFill>
                  <a:srgbClr val="D60093"/>
                </a:solidFill>
              </a:rPr>
              <a:t>基百科全書</a:t>
            </a:r>
            <a:r>
              <a:rPr lang="en-US" altLang="zh-TW" sz="3200" dirty="0" smtClean="0">
                <a:solidFill>
                  <a:srgbClr val="D60093"/>
                </a:solidFill>
              </a:rPr>
              <a:t>---</a:t>
            </a:r>
            <a:r>
              <a:rPr lang="zh-TW" altLang="en-US" sz="3200" dirty="0" smtClean="0">
                <a:solidFill>
                  <a:srgbClr val="D60093"/>
                </a:solidFill>
              </a:rPr>
              <a:t>牧童笛</a:t>
            </a:r>
            <a:endParaRPr lang="en-US" altLang="zh-TW" sz="3200" dirty="0" smtClean="0">
              <a:solidFill>
                <a:srgbClr val="D60093"/>
              </a:solidFill>
            </a:endParaRPr>
          </a:p>
          <a:p>
            <a:endParaRPr lang="en-US" altLang="zh-TW" sz="3200" dirty="0" smtClean="0">
              <a:solidFill>
                <a:srgbClr val="D60093"/>
              </a:solidFill>
            </a:endParaRPr>
          </a:p>
          <a:p>
            <a:r>
              <a:rPr lang="en-US" altLang="zh-TW" sz="3200" dirty="0" smtClean="0">
                <a:solidFill>
                  <a:srgbClr val="D60093"/>
                </a:solidFill>
                <a:hlinkClick r:id="rId4"/>
              </a:rPr>
              <a:t>http</a:t>
            </a:r>
            <a:r>
              <a:rPr lang="en-US" altLang="zh-TW" sz="3200" dirty="0" smtClean="0">
                <a:solidFill>
                  <a:srgbClr val="D60093"/>
                </a:solidFill>
                <a:hlinkClick r:id="rId4"/>
              </a:rPr>
              <a:t>://www.jcckc.net/music/musicclassroom.htm</a:t>
            </a:r>
            <a:endParaRPr lang="en-US" altLang="zh-TW" sz="3200" dirty="0" smtClean="0">
              <a:solidFill>
                <a:srgbClr val="D60093"/>
              </a:solidFill>
            </a:endParaRPr>
          </a:p>
          <a:p>
            <a:pPr marL="0" indent="0">
              <a:buNone/>
            </a:pPr>
            <a:r>
              <a:rPr lang="en-US" altLang="zh-TW" sz="3200" dirty="0" smtClean="0">
                <a:solidFill>
                  <a:srgbClr val="D60093"/>
                </a:solidFill>
              </a:rPr>
              <a:t>   </a:t>
            </a:r>
            <a:r>
              <a:rPr lang="zh-TW" altLang="en-US" sz="3200" dirty="0" smtClean="0">
                <a:solidFill>
                  <a:srgbClr val="D60093"/>
                </a:solidFill>
              </a:rPr>
              <a:t>音樂教室</a:t>
            </a:r>
            <a:r>
              <a:rPr lang="en-US" altLang="zh-TW" sz="3200" dirty="0" smtClean="0">
                <a:solidFill>
                  <a:srgbClr val="D60093"/>
                </a:solidFill>
              </a:rPr>
              <a:t>---</a:t>
            </a:r>
            <a:r>
              <a:rPr lang="zh-TW" altLang="en-US" sz="3200" dirty="0" smtClean="0">
                <a:solidFill>
                  <a:srgbClr val="D60093"/>
                </a:solidFill>
              </a:rPr>
              <a:t>牧童笛指法及吹奏示範</a:t>
            </a:r>
            <a:endParaRPr lang="en-US" altLang="zh-TW" sz="3200" dirty="0" smtClean="0">
              <a:solidFill>
                <a:srgbClr val="D60093"/>
              </a:solidFill>
            </a:endParaRPr>
          </a:p>
          <a:p>
            <a:endParaRPr lang="en-US" altLang="zh-TW" sz="3200" dirty="0" smtClean="0">
              <a:solidFill>
                <a:srgbClr val="D60093"/>
              </a:solidFill>
            </a:endParaRPr>
          </a:p>
          <a:p>
            <a:r>
              <a:rPr lang="en-US" altLang="zh-TW" sz="3200" dirty="0" smtClean="0">
                <a:solidFill>
                  <a:srgbClr val="D60093"/>
                </a:solidFill>
                <a:hlinkClick r:id="rId5"/>
              </a:rPr>
              <a:t>http</a:t>
            </a:r>
            <a:r>
              <a:rPr lang="en-US" altLang="zh-TW" sz="3200" dirty="0">
                <a:solidFill>
                  <a:srgbClr val="D60093"/>
                </a:solidFill>
                <a:hlinkClick r:id="rId5"/>
              </a:rPr>
              <a:t>://</a:t>
            </a:r>
            <a:r>
              <a:rPr lang="en-US" altLang="zh-TW" sz="3200" dirty="0" smtClean="0">
                <a:solidFill>
                  <a:srgbClr val="D60093"/>
                </a:solidFill>
                <a:hlinkClick r:id="rId5"/>
              </a:rPr>
              <a:t>wenku.baidu.com/view/b02fceea551810a6f5248627.html</a:t>
            </a:r>
            <a:endParaRPr lang="en-US" altLang="zh-TW" sz="3200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en-US" altLang="zh-TW" sz="3200" dirty="0">
                <a:solidFill>
                  <a:srgbClr val="D60093"/>
                </a:solidFill>
              </a:rPr>
              <a:t> </a:t>
            </a:r>
            <a:r>
              <a:rPr lang="en-US" altLang="zh-TW" sz="3200" dirty="0" smtClean="0">
                <a:solidFill>
                  <a:srgbClr val="D60093"/>
                </a:solidFill>
              </a:rPr>
              <a:t>  </a:t>
            </a:r>
            <a:r>
              <a:rPr lang="zh-TW" altLang="en-US" sz="3200" dirty="0" smtClean="0">
                <a:solidFill>
                  <a:srgbClr val="D60093"/>
                </a:solidFill>
              </a:rPr>
              <a:t>牧童笛吹奏技巧及樂譜</a:t>
            </a:r>
            <a:endParaRPr lang="en-US" altLang="zh-TW" sz="3200" dirty="0" smtClean="0">
              <a:solidFill>
                <a:srgbClr val="D60093"/>
              </a:solidFill>
            </a:endParaRPr>
          </a:p>
          <a:p>
            <a:pPr>
              <a:buNone/>
            </a:pPr>
            <a:endParaRPr lang="en-US" altLang="zh-TW" sz="3200" dirty="0" smtClean="0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51576" cy="1143000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chemeClr val="accent3">
                    <a:lumMod val="50000"/>
                  </a:schemeClr>
                </a:solidFill>
              </a:rPr>
              <a:t>目錄</a:t>
            </a:r>
            <a:endParaRPr lang="zh-TW" altLang="en-US" sz="80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11" name="內容版面配置區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12580"/>
              </p:ext>
            </p:extLst>
          </p:nvPr>
        </p:nvGraphicFramePr>
        <p:xfrm>
          <a:off x="395536" y="1628800"/>
          <a:ext cx="7632848" cy="4968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096344"/>
              </a:tblGrid>
              <a:tr h="43623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目錄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P.2</a:t>
                      </a:r>
                      <a:endParaRPr lang="zh-TW" altLang="en-US" dirty="0"/>
                    </a:p>
                  </a:txBody>
                  <a:tcPr/>
                </a:tc>
              </a:tr>
              <a:tr h="43623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引言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P.3</a:t>
                      </a:r>
                      <a:endParaRPr lang="zh-TW" altLang="en-US" dirty="0"/>
                    </a:p>
                  </a:txBody>
                  <a:tcPr/>
                </a:tc>
              </a:tr>
              <a:tr h="436232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solidFill>
                            <a:schemeClr val="tx1"/>
                          </a:solidFill>
                        </a:rPr>
                        <a:t>牧童笛的種類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P.4</a:t>
                      </a:r>
                      <a:endParaRPr lang="zh-TW" altLang="en-US" dirty="0"/>
                    </a:p>
                  </a:txBody>
                  <a:tcPr/>
                </a:tc>
              </a:tr>
              <a:tr h="43623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牧童笛的</a:t>
                      </a:r>
                      <a:r>
                        <a:rPr lang="zh-TW" altLang="en-US" dirty="0" smtClean="0"/>
                        <a:t>構造、歷史、名字</a:t>
                      </a:r>
                      <a:r>
                        <a:rPr lang="zh-TW" altLang="en-US" dirty="0" smtClean="0"/>
                        <a:t>來源和演變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P.5-8</a:t>
                      </a:r>
                      <a:endParaRPr lang="zh-TW" altLang="en-US" dirty="0"/>
                    </a:p>
                  </a:txBody>
                  <a:tcPr/>
                </a:tc>
              </a:tr>
              <a:tr h="43623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三至六年級所學的歌曲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P.9</a:t>
                      </a:r>
                      <a:endParaRPr lang="zh-TW" altLang="en-US" dirty="0"/>
                    </a:p>
                  </a:txBody>
                  <a:tcPr/>
                </a:tc>
              </a:tr>
              <a:tr h="436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問卷調查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P.10</a:t>
                      </a:r>
                      <a:endParaRPr lang="zh-TW" altLang="en-US" dirty="0"/>
                    </a:p>
                  </a:txBody>
                  <a:tcPr/>
                </a:tc>
              </a:tr>
              <a:tr h="43623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調查結果及分析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P.11-16</a:t>
                      </a:r>
                      <a:endParaRPr lang="zh-TW" altLang="en-US" dirty="0"/>
                    </a:p>
                  </a:txBody>
                  <a:tcPr/>
                </a:tc>
              </a:tr>
              <a:tr h="43623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感想及總結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P.17-18</a:t>
                      </a:r>
                      <a:endParaRPr lang="zh-TW" altLang="en-US" dirty="0"/>
                    </a:p>
                  </a:txBody>
                  <a:tcPr/>
                </a:tc>
              </a:tr>
              <a:tr h="44051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資料來源及鳴謝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P.19-20</a:t>
                      </a:r>
                      <a:endParaRPr lang="zh-TW" altLang="en-US" dirty="0"/>
                    </a:p>
                  </a:txBody>
                  <a:tcPr/>
                </a:tc>
              </a:tr>
              <a:tr h="103818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THE END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P.21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  <a:ea typeface="金梅中仿宋字原體" pitchFamily="49" charset="-120"/>
              </a:rPr>
              <a:t>鳴謝</a:t>
            </a:r>
            <a:endParaRPr lang="zh-TW" altLang="en-US" sz="8000" dirty="0">
              <a:solidFill>
                <a:schemeClr val="accent1">
                  <a:lumMod val="50000"/>
                </a:schemeClr>
              </a:solidFill>
              <a:ea typeface="金梅中仿宋字原體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32440" cy="31249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800" dirty="0" smtClean="0">
                <a:solidFill>
                  <a:srgbClr val="0070C0"/>
                </a:solidFill>
                <a:ea typeface="金梅中仿宋字原體" pitchFamily="49" charset="-120"/>
              </a:rPr>
              <a:t>1.</a:t>
            </a:r>
            <a:r>
              <a:rPr lang="zh-TW" altLang="en-US" sz="4800" dirty="0" smtClean="0">
                <a:solidFill>
                  <a:srgbClr val="0070C0"/>
                </a:solidFill>
                <a:ea typeface="金梅中仿宋字原體" pitchFamily="49" charset="-120"/>
              </a:rPr>
              <a:t>音樂科老師</a:t>
            </a:r>
            <a:r>
              <a:rPr lang="en-US" altLang="zh-TW" sz="4800" dirty="0" smtClean="0">
                <a:solidFill>
                  <a:srgbClr val="0070C0"/>
                </a:solidFill>
                <a:ea typeface="金梅中仿宋字原體" pitchFamily="49" charset="-120"/>
              </a:rPr>
              <a:t>---</a:t>
            </a:r>
            <a:r>
              <a:rPr lang="zh-TW" altLang="en-US" sz="4800" dirty="0" smtClean="0">
                <a:solidFill>
                  <a:srgbClr val="0070C0"/>
                </a:solidFill>
                <a:ea typeface="金梅中仿宋字原體" pitchFamily="49" charset="-120"/>
              </a:rPr>
              <a:t>羅老師</a:t>
            </a:r>
            <a:endParaRPr lang="en-US" altLang="zh-TW" sz="4800" dirty="0" smtClean="0">
              <a:solidFill>
                <a:srgbClr val="0070C0"/>
              </a:solidFill>
              <a:ea typeface="金梅中仿宋字原體" pitchFamily="49" charset="-120"/>
            </a:endParaRPr>
          </a:p>
          <a:p>
            <a:pPr>
              <a:buNone/>
            </a:pPr>
            <a:r>
              <a:rPr lang="en-US" altLang="zh-TW" sz="4800" dirty="0" smtClean="0">
                <a:solidFill>
                  <a:srgbClr val="0070C0"/>
                </a:solidFill>
                <a:ea typeface="金梅中仿宋字原體" pitchFamily="49" charset="-120"/>
              </a:rPr>
              <a:t>2.</a:t>
            </a:r>
            <a:r>
              <a:rPr lang="zh-TW" altLang="en-US" sz="4800" dirty="0" smtClean="0">
                <a:solidFill>
                  <a:srgbClr val="0070C0"/>
                </a:solidFill>
                <a:ea typeface="金梅中仿宋字原體" pitchFamily="49" charset="-120"/>
              </a:rPr>
              <a:t>負責老師</a:t>
            </a:r>
            <a:r>
              <a:rPr lang="en-US" altLang="zh-TW" sz="4800" dirty="0" smtClean="0">
                <a:solidFill>
                  <a:srgbClr val="0070C0"/>
                </a:solidFill>
                <a:ea typeface="金梅中仿宋字原體" pitchFamily="49" charset="-120"/>
              </a:rPr>
              <a:t>---</a:t>
            </a:r>
            <a:r>
              <a:rPr lang="zh-TW" altLang="en-US" sz="4800" dirty="0" smtClean="0">
                <a:solidFill>
                  <a:srgbClr val="0070C0"/>
                </a:solidFill>
                <a:ea typeface="金梅中仿宋字原體" pitchFamily="49" charset="-120"/>
              </a:rPr>
              <a:t>伍主任</a:t>
            </a:r>
            <a:endParaRPr lang="en-US" altLang="zh-TW" sz="4800" dirty="0" smtClean="0">
              <a:solidFill>
                <a:srgbClr val="0070C0"/>
              </a:solidFill>
              <a:ea typeface="金梅中仿宋字原體" pitchFamily="49" charset="-120"/>
            </a:endParaRPr>
          </a:p>
          <a:p>
            <a:pPr>
              <a:buNone/>
            </a:pPr>
            <a:r>
              <a:rPr lang="en-US" altLang="zh-TW" sz="4800" dirty="0" smtClean="0">
                <a:solidFill>
                  <a:srgbClr val="0070C0"/>
                </a:solidFill>
                <a:ea typeface="金梅中仿宋字原體" pitchFamily="49" charset="-120"/>
              </a:rPr>
              <a:t>3.</a:t>
            </a:r>
            <a:r>
              <a:rPr lang="zh-TW" altLang="en-US" sz="4800" dirty="0" smtClean="0">
                <a:solidFill>
                  <a:srgbClr val="0070C0"/>
                </a:solidFill>
                <a:ea typeface="金梅中仿宋字原體" pitchFamily="49" charset="-120"/>
              </a:rPr>
              <a:t>其他老師</a:t>
            </a:r>
            <a:r>
              <a:rPr lang="en-US" altLang="zh-TW" sz="4800" dirty="0" smtClean="0">
                <a:solidFill>
                  <a:srgbClr val="0070C0"/>
                </a:solidFill>
                <a:ea typeface="金梅中仿宋字原體" pitchFamily="49" charset="-120"/>
              </a:rPr>
              <a:t>---</a:t>
            </a:r>
            <a:r>
              <a:rPr lang="zh-TW" altLang="en-US" sz="4800" dirty="0" smtClean="0">
                <a:solidFill>
                  <a:srgbClr val="0070C0"/>
                </a:solidFill>
                <a:ea typeface="金梅中仿宋字原體" pitchFamily="49" charset="-120"/>
              </a:rPr>
              <a:t>曾老師、陳老師</a:t>
            </a:r>
            <a:endParaRPr lang="en-US" altLang="zh-TW" sz="4800" dirty="0" smtClean="0">
              <a:solidFill>
                <a:srgbClr val="0070C0"/>
              </a:solidFill>
              <a:ea typeface="金梅中仿宋字原體" pitchFamily="49" charset="-120"/>
            </a:endParaRPr>
          </a:p>
          <a:p>
            <a:endParaRPr lang="zh-TW" altLang="en-US" dirty="0">
              <a:solidFill>
                <a:srgbClr val="0070C0"/>
              </a:solidFill>
              <a:ea typeface="金梅中仿宋字原體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8000" dirty="0" smtClean="0">
                <a:solidFill>
                  <a:schemeClr val="accent1">
                    <a:lumMod val="75000"/>
                  </a:schemeClr>
                </a:solidFill>
                <a:latin typeface="GulimChe" pitchFamily="49" charset="-127"/>
                <a:ea typeface="GulimChe" pitchFamily="49" charset="-127"/>
              </a:rPr>
              <a:t>THE END</a:t>
            </a:r>
            <a:endParaRPr lang="zh-TW" altLang="en-US" sz="8000" dirty="0">
              <a:solidFill>
                <a:schemeClr val="accent1">
                  <a:lumMod val="75000"/>
                </a:schemeClr>
              </a:solidFill>
              <a:latin typeface="GulimChe" pitchFamily="49" charset="-127"/>
              <a:ea typeface="GulimChe" pitchFamily="49" charset="-127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92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  <a:latin typeface="華康娃娃體" pitchFamily="49" charset="-120"/>
                <a:ea typeface="華康娃娃體" pitchFamily="49" charset="-120"/>
              </a:rPr>
              <a:t> 簡報分享完畢</a:t>
            </a:r>
            <a:endParaRPr lang="en-US" altLang="zh-TW" sz="3600" dirty="0" smtClean="0">
              <a:solidFill>
                <a:schemeClr val="accent1">
                  <a:lumMod val="50000"/>
                </a:schemeClr>
              </a:solidFill>
              <a:latin typeface="華康娃娃體" pitchFamily="49" charset="-120"/>
              <a:ea typeface="華康娃娃體" pitchFamily="49" charset="-120"/>
            </a:endParaRPr>
          </a:p>
          <a:p>
            <a:pPr>
              <a:buFont typeface="AncientClock" pitchFamily="2" charset="2"/>
              <a:buChar char=" "/>
            </a:pPr>
            <a:r>
              <a:rPr lang="en-US" altLang="zh-TW" sz="3600" dirty="0" smtClean="0">
                <a:solidFill>
                  <a:schemeClr val="accent1">
                    <a:lumMod val="75000"/>
                  </a:schemeClr>
                </a:solidFill>
                <a:latin typeface="AncientClock" pitchFamily="2" charset="2"/>
              </a:rPr>
              <a:t>   Thank  You  For  Your  Listening  !</a:t>
            </a:r>
          </a:p>
          <a:p>
            <a:pPr>
              <a:buFont typeface="AncientClock" pitchFamily="2" charset="2"/>
              <a:buChar char=" "/>
            </a:pPr>
            <a:r>
              <a:rPr lang="en-US" altLang="zh-TW" sz="3600" dirty="0" smtClean="0">
                <a:solidFill>
                  <a:schemeClr val="accent1">
                    <a:lumMod val="75000"/>
                  </a:schemeClr>
                </a:solidFill>
                <a:latin typeface="AncientClock" pitchFamily="2" charset="2"/>
              </a:rPr>
              <a:t>   Bye  </a:t>
            </a:r>
            <a:r>
              <a:rPr lang="en-US" altLang="zh-TW" sz="3600" dirty="0" err="1" smtClean="0">
                <a:solidFill>
                  <a:schemeClr val="accent1">
                    <a:lumMod val="75000"/>
                  </a:schemeClr>
                </a:solidFill>
                <a:latin typeface="AncientClock" pitchFamily="2" charset="2"/>
              </a:rPr>
              <a:t>Bye</a:t>
            </a:r>
            <a:r>
              <a:rPr lang="en-US" altLang="zh-TW" sz="3600" dirty="0" smtClean="0">
                <a:solidFill>
                  <a:schemeClr val="accent1">
                    <a:lumMod val="75000"/>
                  </a:schemeClr>
                </a:solidFill>
                <a:latin typeface="AncientClock" pitchFamily="2" charset="2"/>
              </a:rPr>
              <a:t>  !</a:t>
            </a:r>
          </a:p>
          <a:p>
            <a:pPr>
              <a:buFont typeface="AncientClock" pitchFamily="2" charset="2"/>
              <a:buChar char=" "/>
            </a:pPr>
            <a:endParaRPr lang="en-US" altLang="zh-TW" sz="3600" dirty="0" smtClean="0">
              <a:solidFill>
                <a:schemeClr val="accent1">
                  <a:lumMod val="75000"/>
                </a:schemeClr>
              </a:solidFill>
              <a:latin typeface="AncientClock" pitchFamily="2" charset="2"/>
            </a:endParaRPr>
          </a:p>
          <a:p>
            <a:pPr>
              <a:buFont typeface="AncientClock" pitchFamily="2" charset="2"/>
              <a:buChar char=" "/>
            </a:pPr>
            <a:endParaRPr lang="zh-TW" altLang="en-US" sz="3600" dirty="0">
              <a:solidFill>
                <a:schemeClr val="accent1">
                  <a:lumMod val="75000"/>
                </a:schemeClr>
              </a:solidFill>
              <a:latin typeface="AncientClock" pitchFamily="2" charset="2"/>
            </a:endParaRPr>
          </a:p>
        </p:txBody>
      </p:sp>
      <p:pic>
        <p:nvPicPr>
          <p:cNvPr id="2050" name="Picture 2" descr="http://ts2.mm.bing.net/th?id=HN.60798780090771431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25144"/>
            <a:ext cx="2048551" cy="2132856"/>
          </a:xfrm>
          <a:prstGeom prst="rect">
            <a:avLst/>
          </a:prstGeom>
          <a:noFill/>
        </p:spPr>
      </p:pic>
      <p:pic>
        <p:nvPicPr>
          <p:cNvPr id="2052" name="Picture 4" descr="http://ts3.mm.bing.net/th?id=HN.60804671497116289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532276"/>
            <a:ext cx="2520280" cy="2325724"/>
          </a:xfrm>
          <a:prstGeom prst="rect">
            <a:avLst/>
          </a:prstGeom>
          <a:noFill/>
        </p:spPr>
      </p:pic>
      <p:pic>
        <p:nvPicPr>
          <p:cNvPr id="2054" name="Picture 6" descr="http://ts4.mm.bing.net/th?id=HN.608004710187008635&amp;pid=15.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581128"/>
            <a:ext cx="2176165" cy="2276872"/>
          </a:xfrm>
          <a:prstGeom prst="rect">
            <a:avLst/>
          </a:prstGeom>
          <a:noFill/>
        </p:spPr>
      </p:pic>
      <p:pic>
        <p:nvPicPr>
          <p:cNvPr id="2056" name="Picture 8" descr="http://ts1.mm.bing.net/th?id=HN.607993298459494412&amp;pid=15.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793323"/>
            <a:ext cx="1929405" cy="2064677"/>
          </a:xfrm>
          <a:prstGeom prst="rect">
            <a:avLst/>
          </a:prstGeom>
          <a:noFill/>
        </p:spPr>
      </p:pic>
      <p:pic>
        <p:nvPicPr>
          <p:cNvPr id="2058" name="Picture 10" descr="http://ts2.mm.bing.net/th?id=HN.608027254471986437&amp;pid=15.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924944"/>
            <a:ext cx="2592288" cy="185395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r>
              <a:rPr lang="zh-TW" altLang="en-US" sz="8800" dirty="0" smtClean="0">
                <a:solidFill>
                  <a:schemeClr val="accent4">
                    <a:lumMod val="75000"/>
                  </a:schemeClr>
                </a:solidFill>
              </a:rPr>
              <a:t>引言</a:t>
            </a:r>
            <a:endParaRPr lang="zh-TW" altLang="en-US" sz="8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32423" y="1412776"/>
            <a:ext cx="7787208" cy="4873752"/>
          </a:xfrm>
        </p:spPr>
        <p:txBody>
          <a:bodyPr/>
          <a:lstStyle/>
          <a:p>
            <a:pPr>
              <a:buNone/>
            </a:pPr>
            <a:r>
              <a:rPr lang="zh-TW" altLang="en-US" sz="5400" dirty="0" smtClean="0">
                <a:solidFill>
                  <a:srgbClr val="0070C0"/>
                </a:solidFill>
              </a:rPr>
              <a:t>我</a:t>
            </a:r>
            <a:r>
              <a:rPr lang="zh-TW" altLang="en-US" sz="3600" dirty="0" smtClean="0">
                <a:solidFill>
                  <a:srgbClr val="0070C0"/>
                </a:solidFill>
              </a:rPr>
              <a:t>平時與同學吹奏牧童笛時，牧童笛都會發出動聽的音樂，所以我想借做金章專題的機會多認識牧童笛，了解其結構及歷史等。</a:t>
            </a:r>
            <a:endParaRPr lang="zh-TW" altLang="en-US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ts1.mm.bing.net/th?id=H.479876819393149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3016"/>
            <a:ext cx="2304256" cy="2708920"/>
          </a:xfrm>
          <a:prstGeom prst="rect">
            <a:avLst/>
          </a:prstGeom>
          <a:noFill/>
        </p:spPr>
      </p:pic>
      <p:pic>
        <p:nvPicPr>
          <p:cNvPr id="16386" name="Picture 2" descr="http://ts4.mm.bing.net/th?id=HN.60804619956597707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005064"/>
            <a:ext cx="2664296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864096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</a:rPr>
              <a:t>牧童笛</a:t>
            </a:r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</a:rPr>
              <a:t>的種類</a:t>
            </a:r>
            <a:endParaRPr lang="zh-TW" altLang="en-US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268761"/>
            <a:ext cx="8676456" cy="15841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sz="2800" dirty="0" smtClean="0">
                <a:solidFill>
                  <a:schemeClr val="accent1">
                    <a:lumMod val="50000"/>
                  </a:schemeClr>
                </a:solidFill>
              </a:rPr>
              <a:t>牧童</a:t>
            </a:r>
            <a:r>
              <a:rPr lang="zh-TW" altLang="zh-TW" sz="2800" dirty="0" smtClean="0">
                <a:solidFill>
                  <a:schemeClr val="accent1">
                    <a:lumMod val="50000"/>
                  </a:schemeClr>
                </a:solidFill>
              </a:rPr>
              <a:t>笛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分為六種</a:t>
            </a:r>
            <a:r>
              <a:rPr lang="zh-TW" altLang="en-US" sz="2800" dirty="0">
                <a:solidFill>
                  <a:schemeClr val="accent1">
                    <a:lumMod val="50000"/>
                  </a:schemeClr>
                </a:solidFill>
              </a:rPr>
              <a:t>，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依吹奏的音高排列，依次為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：</a:t>
            </a:r>
            <a:r>
              <a:rPr lang="en-US" altLang="zh-TW" sz="2800" dirty="0" err="1" smtClean="0">
                <a:solidFill>
                  <a:schemeClr val="accent1">
                    <a:lumMod val="50000"/>
                  </a:schemeClr>
                </a:solidFill>
              </a:rPr>
              <a:t>Sopranino</a:t>
            </a:r>
            <a:r>
              <a:rPr lang="en-US" altLang="zh-TW" sz="2800" dirty="0">
                <a:solidFill>
                  <a:schemeClr val="accent1">
                    <a:lumMod val="50000"/>
                  </a:schemeClr>
                </a:solidFill>
              </a:rPr>
              <a:t>, Soprano, Alto, 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</a:rPr>
              <a:t>Tenor, Bass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及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</a:rPr>
              <a:t>Contra-Bass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，而學校為同學訂購及教授同學們吹奏</a:t>
            </a:r>
            <a:r>
              <a:rPr lang="en-US" altLang="zh-TW" sz="2800" dirty="0" smtClean="0">
                <a:solidFill>
                  <a:schemeClr val="accent1">
                    <a:lumMod val="50000"/>
                  </a:schemeClr>
                </a:solidFill>
              </a:rPr>
              <a:t>Soprano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zh-TW" alt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 descr="http://ts3.mm.bing.net/th?id=HN.60800499365432854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4968552" cy="3958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98436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864096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</a:rPr>
              <a:t>牧童笛的構造</a:t>
            </a:r>
            <a:endParaRPr lang="zh-TW" altLang="en-US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46" name="Picture 10" descr="認識木笛（直笛）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517541">
            <a:off x="2411760" y="2204864"/>
            <a:ext cx="4925814" cy="4653136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884368" cy="129614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zh-TW" sz="5800" b="1" dirty="0" smtClean="0">
                <a:solidFill>
                  <a:schemeClr val="accent1">
                    <a:lumMod val="50000"/>
                  </a:schemeClr>
                </a:solidFill>
              </a:rPr>
              <a:t>牧</a:t>
            </a:r>
            <a:r>
              <a:rPr lang="zh-TW" altLang="zh-TW" sz="2800" b="1" dirty="0" smtClean="0">
                <a:solidFill>
                  <a:schemeClr val="accent1">
                    <a:lumMod val="50000"/>
                  </a:schemeClr>
                </a:solidFill>
              </a:rPr>
              <a:t>童笛</a:t>
            </a:r>
            <a:r>
              <a:rPr lang="zh-TW" altLang="zh-TW" sz="2800" dirty="0" smtClean="0">
                <a:solidFill>
                  <a:schemeClr val="accent1">
                    <a:lumMod val="50000"/>
                  </a:schemeClr>
                </a:solidFill>
              </a:rPr>
              <a:t>（Recorder），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又</a:t>
            </a:r>
            <a:r>
              <a:rPr lang="zh-TW" altLang="zh-TW" sz="2800" dirty="0" smtClean="0">
                <a:solidFill>
                  <a:schemeClr val="accent1">
                    <a:lumMod val="50000"/>
                  </a:schemeClr>
                </a:solidFill>
              </a:rPr>
              <a:t>叫</a:t>
            </a:r>
            <a:r>
              <a:rPr lang="zh-TW" altLang="zh-TW" sz="2800" b="1" dirty="0" smtClean="0">
                <a:solidFill>
                  <a:schemeClr val="accent1">
                    <a:lumMod val="50000"/>
                  </a:schemeClr>
                </a:solidFill>
              </a:rPr>
              <a:t>木</a:t>
            </a:r>
            <a:r>
              <a:rPr lang="zh-TW" altLang="en-US" sz="2800" b="1" dirty="0" smtClean="0">
                <a:solidFill>
                  <a:schemeClr val="accent1">
                    <a:lumMod val="50000"/>
                  </a:schemeClr>
                </a:solidFill>
              </a:rPr>
              <a:t>笛</a:t>
            </a:r>
            <a:r>
              <a:rPr lang="zh-TW" altLang="zh-TW" sz="2800" dirty="0" smtClean="0">
                <a:solidFill>
                  <a:schemeClr val="accent1">
                    <a:lumMod val="50000"/>
                  </a:schemeClr>
                </a:solidFill>
              </a:rPr>
              <a:t>或</a:t>
            </a:r>
            <a:r>
              <a:rPr lang="zh-TW" altLang="zh-TW" sz="2800" b="1" dirty="0" smtClean="0">
                <a:solidFill>
                  <a:schemeClr val="accent1">
                    <a:lumMod val="50000"/>
                  </a:schemeClr>
                </a:solidFill>
              </a:rPr>
              <a:t>直笛</a:t>
            </a:r>
            <a:r>
              <a:rPr lang="zh-TW" altLang="zh-TW" sz="28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en-US" altLang="zh-TW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以前多以木或竹製成，現</a:t>
            </a:r>
            <a:r>
              <a:rPr lang="zh-TW" altLang="en-US" sz="2800" smtClean="0">
                <a:solidFill>
                  <a:schemeClr val="accent1">
                    <a:lumMod val="50000"/>
                  </a:schemeClr>
                </a:solidFill>
              </a:rPr>
              <a:t>多</a:t>
            </a:r>
            <a:r>
              <a:rPr lang="zh-TW" altLang="en-US" sz="2800" smtClean="0">
                <a:solidFill>
                  <a:schemeClr val="accent1">
                    <a:lumMod val="50000"/>
                  </a:schemeClr>
                </a:solidFill>
              </a:rPr>
              <a:t>用纖維製成</a:t>
            </a:r>
            <a:r>
              <a:rPr lang="zh-TW" altLang="en-US" sz="28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zh-TW" altLang="zh-TW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864096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</a:rPr>
              <a:t>牧童笛的</a:t>
            </a:r>
            <a:r>
              <a:rPr lang="zh-TW" altLang="zh-TW" sz="8000" dirty="0" smtClean="0">
                <a:solidFill>
                  <a:schemeClr val="accent1">
                    <a:lumMod val="50000"/>
                  </a:schemeClr>
                </a:solidFill>
              </a:rPr>
              <a:t>歷史</a:t>
            </a:r>
            <a:endParaRPr lang="zh-TW" altLang="en-US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8" name="Picture 2" descr="Mollenhauer Traumflöte 1119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225095">
            <a:off x="4139952" y="2924944"/>
            <a:ext cx="3693790" cy="3933056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268761"/>
            <a:ext cx="8676456" cy="30963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5400" dirty="0" smtClean="0">
                <a:solidFill>
                  <a:schemeClr val="accent1">
                    <a:lumMod val="50000"/>
                  </a:schemeClr>
                </a:solidFill>
              </a:rPr>
              <a:t>牧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童笛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的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歷史悠久，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現在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保存到最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久的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牧童笛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是在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14世紀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製造的，而更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古老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的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西洋畫上面有類似笛</a:t>
            </a:r>
            <a:r>
              <a:rPr lang="zh-TW" altLang="en-US" sz="3600" dirty="0" smtClean="0">
                <a:solidFill>
                  <a:schemeClr val="accent1">
                    <a:lumMod val="50000"/>
                  </a:schemeClr>
                </a:solidFill>
              </a:rPr>
              <a:t>的畫像</a:t>
            </a:r>
            <a:r>
              <a:rPr lang="zh-TW" altLang="zh-TW" sz="3600" dirty="0" smtClean="0">
                <a:solidFill>
                  <a:schemeClr val="accent1">
                    <a:lumMod val="50000"/>
                  </a:schemeClr>
                </a:solidFill>
              </a:rPr>
              <a:t>。</a:t>
            </a:r>
            <a:endParaRPr lang="zh-TW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864096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chemeClr val="accent1">
                    <a:lumMod val="50000"/>
                  </a:schemeClr>
                </a:solidFill>
              </a:rPr>
              <a:t>牧童笛</a:t>
            </a:r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</a:rPr>
              <a:t>名字的來源</a:t>
            </a:r>
            <a:endParaRPr lang="zh-TW" altLang="en-US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268761"/>
            <a:ext cx="8676456" cy="3888431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zh-TW" altLang="zh-TW" sz="6000" dirty="0" smtClean="0">
                <a:solidFill>
                  <a:schemeClr val="accent1">
                    <a:lumMod val="50000"/>
                  </a:schemeClr>
                </a:solidFill>
              </a:rPr>
              <a:t>古</a:t>
            </a:r>
            <a:r>
              <a:rPr lang="zh-TW" altLang="zh-TW" sz="4400" dirty="0" smtClean="0">
                <a:solidFill>
                  <a:schemeClr val="accent1">
                    <a:lumMod val="50000"/>
                  </a:schemeClr>
                </a:solidFill>
              </a:rPr>
              <a:t>代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不</a:t>
            </a:r>
            <a:r>
              <a:rPr lang="zh-TW" altLang="zh-TW" sz="4400" dirty="0" smtClean="0">
                <a:solidFill>
                  <a:schemeClr val="accent1">
                    <a:lumMod val="50000"/>
                  </a:schemeClr>
                </a:solidFill>
              </a:rPr>
              <a:t>少作曲家會將牧童笛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與</a:t>
            </a:r>
            <a:r>
              <a:rPr lang="zh-TW" altLang="zh-TW" sz="4400" dirty="0" smtClean="0">
                <a:solidFill>
                  <a:schemeClr val="accent1">
                    <a:lumMod val="50000"/>
                  </a:schemeClr>
                </a:solidFill>
              </a:rPr>
              <a:t>雀</a:t>
            </a:r>
            <a:r>
              <a:rPr lang="zh-TW" altLang="en-US" sz="4400" dirty="0" smtClean="0">
                <a:solidFill>
                  <a:schemeClr val="accent1">
                    <a:lumMod val="50000"/>
                  </a:schemeClr>
                </a:solidFill>
              </a:rPr>
              <a:t>鳥</a:t>
            </a:r>
            <a:r>
              <a:rPr lang="zh-TW" altLang="zh-TW" sz="4400" dirty="0" smtClean="0">
                <a:solidFill>
                  <a:schemeClr val="accent1">
                    <a:lumMod val="50000"/>
                  </a:schemeClr>
                </a:solidFill>
              </a:rPr>
              <a:t>或牧童拉上關係，所以叫牧童笛。</a:t>
            </a:r>
          </a:p>
          <a:p>
            <a:pPr>
              <a:buNone/>
            </a:pP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40" name="Picture 4" descr="http://ts4.mm.bing.net/th?id=HN.60799200996982864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5472608" cy="32849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864096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chemeClr val="accent1">
                    <a:lumMod val="50000"/>
                  </a:schemeClr>
                </a:solidFill>
              </a:rPr>
              <a:t>牧童笛的演變</a:t>
            </a:r>
            <a:endParaRPr lang="zh-TW" altLang="en-US" sz="8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1268761"/>
            <a:ext cx="8676456" cy="30963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zh-TW" sz="5400" dirty="0" smtClean="0">
                <a:solidFill>
                  <a:schemeClr val="accent1">
                    <a:lumMod val="50000"/>
                  </a:schemeClr>
                </a:solidFill>
              </a:rPr>
              <a:t>牧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童笛曾經風行幾個世紀，到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了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18世紀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才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沒落。直至到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了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20世紀，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再次受歡迎，很多人都愛學習吹奏牧童笛，現在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牧童笛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是十分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流行</a:t>
            </a:r>
            <a:r>
              <a:rPr lang="zh-TW" altLang="en-US" sz="3200" dirty="0" smtClean="0">
                <a:solidFill>
                  <a:schemeClr val="accent1">
                    <a:lumMod val="50000"/>
                  </a:schemeClr>
                </a:solidFill>
              </a:rPr>
              <a:t>的</a:t>
            </a:r>
            <a:r>
              <a:rPr lang="zh-TW" altLang="zh-TW" sz="3200" dirty="0" smtClean="0">
                <a:solidFill>
                  <a:schemeClr val="accent1">
                    <a:lumMod val="50000"/>
                  </a:schemeClr>
                </a:solidFill>
              </a:rPr>
              <a:t>教學樂器。</a:t>
            </a:r>
          </a:p>
          <a:p>
            <a:pPr>
              <a:buNone/>
            </a:pP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4338" name="Picture 2" descr="... 已 解决 页 1 牧童 笛 谱 歌词 牧童 笛 指法 表 笨 7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645024"/>
            <a:ext cx="4104456" cy="27809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467600" cy="1354162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本校音樂科課程，三</a:t>
            </a:r>
            <a:r>
              <a:rPr lang="zh-TW" altLang="en-US" sz="3200" dirty="0" smtClean="0"/>
              <a:t>至六</a:t>
            </a:r>
            <a:r>
              <a:rPr lang="zh-TW" altLang="en-US" sz="3200" dirty="0" smtClean="0"/>
              <a:t>年級學生需學習</a:t>
            </a:r>
            <a:r>
              <a:rPr lang="zh-TW" altLang="en-US" sz="3200" dirty="0" smtClean="0"/>
              <a:t>吹奏牧童笛的歌曲</a:t>
            </a:r>
            <a:endParaRPr lang="zh-TW" altLang="en-US" sz="32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700809"/>
          <a:ext cx="7467600" cy="4556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746325"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solidFill>
                            <a:srgbClr val="FFFF00"/>
                          </a:solidFill>
                        </a:rPr>
                        <a:t>三年級</a:t>
                      </a:r>
                      <a:endParaRPr lang="zh-TW" altLang="en-US" sz="4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solidFill>
                            <a:srgbClr val="D60093"/>
                          </a:solidFill>
                        </a:rPr>
                        <a:t>四年級</a:t>
                      </a:r>
                      <a:endParaRPr lang="zh-TW" altLang="en-US" sz="4000" dirty="0">
                        <a:solidFill>
                          <a:srgbClr val="D6009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五年級</a:t>
                      </a:r>
                      <a:endParaRPr lang="zh-TW" altLang="en-US" sz="40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4000" dirty="0" smtClean="0">
                          <a:solidFill>
                            <a:srgbClr val="C00000"/>
                          </a:solidFill>
                        </a:rPr>
                        <a:t>六年級</a:t>
                      </a:r>
                      <a:endParaRPr lang="zh-TW" altLang="en-US" sz="4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18171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3200" dirty="0" smtClean="0">
                          <a:solidFill>
                            <a:srgbClr val="C00000"/>
                          </a:solidFill>
                        </a:rPr>
                        <a:t>瑪利有隻小綿羊</a:t>
                      </a:r>
                      <a:endParaRPr lang="en-US" altLang="zh-TW" sz="32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altLang="zh-TW" sz="32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3200" dirty="0" smtClean="0">
                          <a:solidFill>
                            <a:srgbClr val="C00000"/>
                          </a:solidFill>
                        </a:rPr>
                        <a:t>五月歌</a:t>
                      </a:r>
                      <a:endParaRPr lang="en-US" altLang="zh-TW" sz="320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altLang="zh-TW" sz="3200" dirty="0" smtClean="0">
                        <a:solidFill>
                          <a:srgbClr val="C0000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altLang="zh-TW" sz="2800" dirty="0" smtClean="0">
                          <a:solidFill>
                            <a:srgbClr val="C00000"/>
                          </a:solidFill>
                        </a:rPr>
                        <a:t>So Early in the Morning</a:t>
                      </a:r>
                      <a:endParaRPr lang="zh-TW" altLang="en-US" sz="28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快樂頌</a:t>
                      </a:r>
                      <a:endParaRPr lang="en-US" altLang="zh-TW" sz="32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altLang="zh-TW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en-US" altLang="zh-TW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</a:br>
                      <a:r>
                        <a:rPr lang="zh-TW" altLang="en-US" sz="3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奇異恩典</a:t>
                      </a:r>
                      <a:endParaRPr lang="zh-TW" altLang="en-US" sz="32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3200" dirty="0" smtClean="0">
                          <a:solidFill>
                            <a:srgbClr val="0070C0"/>
                          </a:solidFill>
                        </a:rPr>
                        <a:t>熱烈跳舞</a:t>
                      </a:r>
                      <a:endParaRPr lang="en-US" altLang="zh-TW" sz="3200" dirty="0" smtClean="0">
                        <a:solidFill>
                          <a:srgbClr val="0070C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altLang="zh-TW" sz="3200" dirty="0" smtClean="0">
                        <a:solidFill>
                          <a:srgbClr val="0070C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3200" dirty="0" smtClean="0">
                          <a:solidFill>
                            <a:srgbClr val="0070C0"/>
                          </a:solidFill>
                        </a:rPr>
                        <a:t>鐏魚</a:t>
                      </a:r>
                      <a:endParaRPr lang="zh-TW" altLang="en-US" sz="32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3200" dirty="0" smtClean="0">
                          <a:solidFill>
                            <a:srgbClr val="7030A0"/>
                          </a:solidFill>
                        </a:rPr>
                        <a:t>魚的故事</a:t>
                      </a:r>
                      <a:endParaRPr lang="en-US" altLang="zh-TW" sz="3200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altLang="zh-TW" sz="3200" dirty="0" smtClean="0">
                        <a:solidFill>
                          <a:srgbClr val="7030A0"/>
                        </a:solidFill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zh-TW" altLang="en-US" sz="3200" dirty="0" smtClean="0">
                          <a:solidFill>
                            <a:srgbClr val="7030A0"/>
                          </a:solidFill>
                        </a:rPr>
                        <a:t>畢業歌</a:t>
                      </a:r>
                      <a:endParaRPr lang="zh-TW" alt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799</TotalTime>
  <Words>770</Words>
  <Application>Microsoft Office PowerPoint</Application>
  <PresentationFormat>如螢幕大小 (4:3)</PresentationFormat>
  <Paragraphs>103</Paragraphs>
  <Slides>21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壁窗</vt:lpstr>
      <vt:lpstr>東華三院羅裕積小學 ITCA金章專題研習 </vt:lpstr>
      <vt:lpstr>目錄</vt:lpstr>
      <vt:lpstr>引言</vt:lpstr>
      <vt:lpstr>牧童笛的種類</vt:lpstr>
      <vt:lpstr>牧童笛的構造</vt:lpstr>
      <vt:lpstr>牧童笛的歷史</vt:lpstr>
      <vt:lpstr>牧童笛名字的來源</vt:lpstr>
      <vt:lpstr>牧童笛的演變</vt:lpstr>
      <vt:lpstr>本校音樂科課程，三至六年級學生需學習吹奏牧童笛的歌曲</vt:lpstr>
      <vt:lpstr>問卷調查</vt:lpstr>
      <vt:lpstr>調查結果及分析 1.你現在在學習哪種樂器呢？</vt:lpstr>
      <vt:lpstr>第1題分析</vt:lpstr>
      <vt:lpstr>2.你喜不喜歡牧童笛？</vt:lpstr>
      <vt:lpstr>3.以下那些是你喜歡牧童笛的原因？</vt:lpstr>
      <vt:lpstr>第2,3題分析</vt:lpstr>
      <vt:lpstr>第4題分析</vt:lpstr>
      <vt:lpstr>總結</vt:lpstr>
      <vt:lpstr>感想</vt:lpstr>
      <vt:lpstr>資料及圖片來源</vt:lpstr>
      <vt:lpstr>鳴謝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東華三院羅裕積小學 ITCA金章 </dc:title>
  <dc:creator>6b</dc:creator>
  <cp:lastModifiedBy>6b</cp:lastModifiedBy>
  <cp:revision>109</cp:revision>
  <dcterms:created xsi:type="dcterms:W3CDTF">2014-01-06T01:56:22Z</dcterms:created>
  <dcterms:modified xsi:type="dcterms:W3CDTF">2014-03-22T04:51:36Z</dcterms:modified>
</cp:coreProperties>
</file>