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60" r:id="rId5"/>
    <p:sldId id="276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8" r:id="rId17"/>
    <p:sldId id="272" r:id="rId18"/>
    <p:sldId id="269" r:id="rId19"/>
    <p:sldId id="259" r:id="rId20"/>
    <p:sldId id="268" r:id="rId21"/>
  </p:sldIdLst>
  <p:sldSz cx="9144000" cy="6858000" type="screen4x3"/>
  <p:notesSz cx="6669088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男生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喜歡</c:v>
                </c:pt>
                <c:pt idx="1">
                  <c:v>不喜歡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女生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喜歡</c:v>
                </c:pt>
                <c:pt idx="1">
                  <c:v>不喜歡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503808"/>
        <c:axId val="174505344"/>
      </c:barChart>
      <c:catAx>
        <c:axId val="17450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174505344"/>
        <c:crosses val="autoZero"/>
        <c:auto val="1"/>
        <c:lblAlgn val="ctr"/>
        <c:lblOffset val="100"/>
        <c:noMultiLvlLbl val="0"/>
      </c:catAx>
      <c:valAx>
        <c:axId val="17450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503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zh-TW"/>
        </a:p>
      </c:txPr>
    </c:legend>
    <c:plotVisOnly val="1"/>
    <c:dispBlanksAs val="gap"/>
    <c:showDLblsOverMax val="0"/>
  </c:chart>
  <c:spPr>
    <a:solidFill>
      <a:prstClr val="white">
        <a:alpha val="76000"/>
      </a:prstClr>
    </a:solidFill>
  </c:spPr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喜歡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傳統文化藝術</c:v>
                </c:pt>
                <c:pt idx="1">
                  <c:v>演員服飾很有民族色彩</c:v>
                </c:pt>
                <c:pt idx="2">
                  <c:v>可以多加認識歷史</c:v>
                </c:pt>
                <c:pt idx="4">
                  <c:v>劇情無聊</c:v>
                </c:pt>
                <c:pt idx="5">
                  <c:v>聲線嘈吵</c:v>
                </c:pt>
                <c:pt idx="6">
                  <c:v>較難聽懂北京的口音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不喜歡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傳統文化藝術</c:v>
                </c:pt>
                <c:pt idx="1">
                  <c:v>演員服飾很有民族色彩</c:v>
                </c:pt>
                <c:pt idx="2">
                  <c:v>可以多加認識歷史</c:v>
                </c:pt>
                <c:pt idx="4">
                  <c:v>劇情無聊</c:v>
                </c:pt>
                <c:pt idx="5">
                  <c:v>聲線嘈吵</c:v>
                </c:pt>
                <c:pt idx="6">
                  <c:v>較難聽懂北京的口音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4">
                  <c:v>8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73472"/>
        <c:axId val="94879744"/>
      </c:barChart>
      <c:catAx>
        <c:axId val="948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4879744"/>
        <c:crosses val="autoZero"/>
        <c:auto val="1"/>
        <c:lblAlgn val="ctr"/>
        <c:lblOffset val="100"/>
        <c:noMultiLvlLbl val="0"/>
      </c:catAx>
      <c:valAx>
        <c:axId val="9487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873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zh-TW"/>
        </a:p>
      </c:txPr>
    </c:legend>
    <c:plotVisOnly val="1"/>
    <c:dispBlanksAs val="gap"/>
    <c:showDLblsOverMax val="0"/>
  </c:chart>
  <c:spPr>
    <a:solidFill>
      <a:prstClr val="white">
        <a:alpha val="69000"/>
      </a:prstClr>
    </a:solidFill>
  </c:spPr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赤膽忠心</c:v>
                </c:pt>
                <c:pt idx="1">
                  <c:v>陰險奸詐       </c:v>
                </c:pt>
                <c:pt idx="2">
                  <c:v>忠耿正直      </c:v>
                </c:pt>
                <c:pt idx="3">
                  <c:v>剛強勇猛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95040"/>
        <c:axId val="95137792"/>
      </c:barChart>
      <c:catAx>
        <c:axId val="9509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5137792"/>
        <c:crosses val="autoZero"/>
        <c:auto val="1"/>
        <c:lblAlgn val="ctr"/>
        <c:lblOffset val="100"/>
        <c:noMultiLvlLbl val="0"/>
      </c:catAx>
      <c:valAx>
        <c:axId val="9513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95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zh-TW"/>
        </a:p>
      </c:txPr>
    </c:legend>
    <c:plotVisOnly val="1"/>
    <c:dispBlanksAs val="gap"/>
    <c:showDLblsOverMax val="0"/>
  </c:chart>
  <c:spPr>
    <a:solidFill>
      <a:prstClr val="white">
        <a:alpha val="79000"/>
      </a:prstClr>
    </a:solidFill>
  </c:spPr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98E77-911D-49AA-BDA5-1E950F3C3737}" type="datetimeFigureOut">
              <a:rPr lang="zh-TW" altLang="en-US" smtClean="0"/>
              <a:t>2014/3/22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E9CEA-5A05-4968-B005-432C82606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09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BEA3-039F-4B8D-97ED-477091EFA8B6}" type="datetimeFigureOut">
              <a:rPr lang="zh-TW" altLang="en-US" smtClean="0"/>
              <a:pPr/>
              <a:t>2014/3/22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F1C0-4DA7-459D-A619-B5C9C5B4AF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subview/2088/10921139.htm" TargetMode="External"/><Relationship Id="rId2" Type="http://schemas.openxmlformats.org/officeDocument/2006/relationships/hyperlink" Target="http://zh.wikipedia.org/wiki/%E4%BA%AC%E5%89%A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ingju.cc/" TargetMode="External"/><Relationship Id="rId4" Type="http://schemas.openxmlformats.org/officeDocument/2006/relationships/hyperlink" Target="http://www.baike.com/wiki/%E4%BA%AC%E5%89%A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370633"/>
          </a:xfrm>
          <a:solidFill>
            <a:schemeClr val="bg1">
              <a:alpha val="68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sz="4800" b="1" dirty="0" smtClean="0">
                <a:latin typeface="+mj-ea"/>
              </a:rPr>
              <a:t/>
            </a:r>
            <a:br>
              <a:rPr lang="en-US" altLang="zh-TW" sz="4800" b="1" dirty="0" smtClean="0">
                <a:latin typeface="+mj-ea"/>
              </a:rPr>
            </a:br>
            <a:r>
              <a:rPr lang="zh-TW" altLang="en-US" sz="4800" b="1" dirty="0" smtClean="0">
                <a:latin typeface="+mj-ea"/>
              </a:rPr>
              <a:t>ＩＴＣＡ金章專題</a:t>
            </a:r>
            <a:r>
              <a:rPr lang="en-US" altLang="zh-TW" sz="4800" b="1" dirty="0" smtClean="0">
                <a:latin typeface="+mj-ea"/>
              </a:rPr>
              <a:t/>
            </a:r>
            <a:br>
              <a:rPr lang="en-US" altLang="zh-TW" sz="4800" b="1" dirty="0" smtClean="0">
                <a:latin typeface="+mj-ea"/>
              </a:rPr>
            </a:br>
            <a:r>
              <a:rPr lang="zh-TW" altLang="en-US" sz="4800" b="1" dirty="0" smtClean="0">
                <a:latin typeface="+mj-ea"/>
              </a:rPr>
              <a:t>中國特色文化 </a:t>
            </a:r>
            <a:r>
              <a:rPr lang="en-US" altLang="zh-TW" sz="4800" b="1" dirty="0" smtClean="0">
                <a:latin typeface="+mj-ea"/>
              </a:rPr>
              <a:t>–</a:t>
            </a:r>
            <a:r>
              <a:rPr lang="zh-TW" altLang="en-US" sz="4800" b="1" dirty="0" smtClean="0">
                <a:latin typeface="+mj-ea"/>
              </a:rPr>
              <a:t> 京劇</a:t>
            </a:r>
            <a:r>
              <a:rPr lang="en-US" altLang="zh-TW" sz="4800" b="1" dirty="0" smtClean="0">
                <a:latin typeface="+mj-ea"/>
              </a:rPr>
              <a:t/>
            </a:r>
            <a:br>
              <a:rPr lang="en-US" altLang="zh-TW" sz="4800" b="1" dirty="0" smtClean="0">
                <a:latin typeface="+mj-ea"/>
              </a:rPr>
            </a:br>
            <a:endParaRPr lang="zh-TW" altLang="en-US" sz="4800" b="1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1752600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東華三院羅裕積小學</a:t>
            </a:r>
            <a:endParaRPr lang="en-US" altLang="zh-TW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６Ｂ班     曹維怡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( 1 )</a:t>
            </a:r>
            <a:endParaRPr lang="zh-TW" altLang="en-US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+mn-ea"/>
                <a:ea typeface="+mn-ea"/>
              </a:rPr>
              <a:t>統計</a:t>
            </a:r>
            <a:r>
              <a:rPr lang="en-US" altLang="zh-TW" b="1" dirty="0" smtClean="0">
                <a:latin typeface="+mn-ea"/>
                <a:ea typeface="+mn-ea"/>
              </a:rPr>
              <a:t>(1)</a:t>
            </a:r>
            <a:r>
              <a:rPr lang="en-US" altLang="zh-TW" dirty="0" smtClean="0">
                <a:latin typeface="+mn-ea"/>
                <a:ea typeface="+mn-ea"/>
              </a:rPr>
              <a:t/>
            </a:r>
            <a:br>
              <a:rPr lang="en-US" altLang="zh-TW" dirty="0" smtClean="0">
                <a:latin typeface="+mn-ea"/>
                <a:ea typeface="+mn-ea"/>
              </a:rPr>
            </a:br>
            <a:r>
              <a:rPr lang="zh-TW" altLang="en-US" b="1" dirty="0" smtClean="0">
                <a:latin typeface="+mn-ea"/>
                <a:ea typeface="+mn-ea"/>
              </a:rPr>
              <a:t>問題</a:t>
            </a:r>
            <a:r>
              <a:rPr lang="en-US" altLang="zh-TW" b="1" dirty="0" smtClean="0">
                <a:latin typeface="+mn-ea"/>
                <a:ea typeface="+mn-ea"/>
              </a:rPr>
              <a:t>1:</a:t>
            </a:r>
            <a:r>
              <a:rPr lang="zh-TW" altLang="zh-TW" b="1" dirty="0" smtClean="0">
                <a:latin typeface="+mn-ea"/>
                <a:ea typeface="+mn-ea"/>
              </a:rPr>
              <a:t>你喜歡京劇嗎</a:t>
            </a:r>
            <a:r>
              <a:rPr lang="en-US" altLang="zh-TW" b="1" dirty="0" smtClean="0">
                <a:latin typeface="+mn-ea"/>
                <a:ea typeface="+mn-ea"/>
              </a:rPr>
              <a:t>? </a:t>
            </a:r>
            <a:endParaRPr lang="zh-TW" altLang="en-US" b="1" dirty="0">
              <a:latin typeface="+mn-ea"/>
              <a:ea typeface="+mn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問題</a:t>
            </a:r>
            <a:r>
              <a:rPr lang="en-US" altLang="zh-TW" b="1" dirty="0" smtClean="0">
                <a:latin typeface="+mn-ea"/>
                <a:ea typeface="+mn-ea"/>
              </a:rPr>
              <a:t>1</a:t>
            </a:r>
            <a:r>
              <a:rPr lang="zh-TW" altLang="en-US" b="1" dirty="0" smtClean="0">
                <a:latin typeface="+mn-ea"/>
                <a:ea typeface="+mn-ea"/>
              </a:rPr>
              <a:t>分析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3528392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zh-TW" altLang="en-US" b="1" dirty="0" smtClean="0">
                <a:latin typeface="+mn-ea"/>
              </a:rPr>
              <a:t>根據問題</a:t>
            </a:r>
            <a:r>
              <a:rPr lang="en-US" altLang="zh-TW" b="1" dirty="0" smtClean="0">
                <a:latin typeface="+mn-ea"/>
              </a:rPr>
              <a:t>1</a:t>
            </a:r>
            <a:r>
              <a:rPr lang="zh-TW" altLang="en-US" b="1" dirty="0" smtClean="0">
                <a:latin typeface="+mn-ea"/>
              </a:rPr>
              <a:t>的圖表統計，喜歡京劇的同學只有</a:t>
            </a:r>
            <a:r>
              <a:rPr lang="en-US" altLang="zh-TW" b="1" dirty="0" smtClean="0">
                <a:latin typeface="+mn-ea"/>
              </a:rPr>
              <a:t>5</a:t>
            </a:r>
            <a:r>
              <a:rPr lang="zh-TW" altLang="en-US" b="1" dirty="0" smtClean="0">
                <a:latin typeface="+mn-ea"/>
              </a:rPr>
              <a:t>人，而不喜歡京劇的同學卻有</a:t>
            </a:r>
            <a:r>
              <a:rPr lang="en-US" altLang="zh-TW" b="1" dirty="0" smtClean="0">
                <a:latin typeface="+mn-ea"/>
              </a:rPr>
              <a:t>15</a:t>
            </a:r>
            <a:r>
              <a:rPr lang="zh-TW" altLang="en-US" b="1" dirty="0" smtClean="0">
                <a:latin typeface="+mn-ea"/>
              </a:rPr>
              <a:t>人。</a:t>
            </a: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由此可見，京劇雖然是</a:t>
            </a:r>
            <a:r>
              <a:rPr lang="zh-TW" altLang="en-US" b="1" u="sng" dirty="0" smtClean="0">
                <a:latin typeface="+mn-ea"/>
              </a:rPr>
              <a:t>中國</a:t>
            </a:r>
            <a:r>
              <a:rPr lang="zh-TW" altLang="en-US" b="1" dirty="0" smtClean="0">
                <a:latin typeface="+mn-ea"/>
              </a:rPr>
              <a:t>的傳統文化藝術，但同學卻認為京劇很悶，沒有看點。而且京劇的故事都是依照歷史而編劇的，同學們更覺得歷史無聊，而不喜歡京劇</a:t>
            </a:r>
            <a:r>
              <a:rPr lang="zh-TW" altLang="en-US" b="1" dirty="0" smtClean="0">
                <a:ea typeface="和平粗仿宋" pitchFamily="1" charset="-120"/>
              </a:rPr>
              <a:t>。</a:t>
            </a:r>
            <a:endParaRPr lang="zh-TW" altLang="en-US" b="1" dirty="0">
              <a:ea typeface="和平粗仿宋" pitchFamily="1" charset="-12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bg1">
              <a:alpha val="73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+mn-ea"/>
                <a:ea typeface="+mn-ea"/>
              </a:rPr>
              <a:t>統計</a:t>
            </a:r>
            <a:r>
              <a:rPr lang="en-US" altLang="zh-TW" b="1" dirty="0" smtClean="0">
                <a:latin typeface="+mn-ea"/>
                <a:ea typeface="+mn-ea"/>
              </a:rPr>
              <a:t>(2)</a:t>
            </a:r>
            <a:r>
              <a:rPr lang="en-US" altLang="zh-TW" dirty="0" smtClean="0">
                <a:latin typeface="+mn-ea"/>
                <a:ea typeface="+mn-ea"/>
              </a:rPr>
              <a:t/>
            </a:r>
            <a:br>
              <a:rPr lang="en-US" altLang="zh-TW" dirty="0" smtClean="0">
                <a:latin typeface="+mn-ea"/>
                <a:ea typeface="+mn-ea"/>
              </a:rPr>
            </a:br>
            <a:r>
              <a:rPr lang="zh-TW" altLang="en-US" b="1" dirty="0" smtClean="0">
                <a:latin typeface="+mn-ea"/>
                <a:ea typeface="+mn-ea"/>
              </a:rPr>
              <a:t>問題</a:t>
            </a:r>
            <a:r>
              <a:rPr lang="en-US" altLang="zh-TW" b="1" dirty="0" smtClean="0">
                <a:latin typeface="+mn-ea"/>
                <a:ea typeface="+mn-ea"/>
              </a:rPr>
              <a:t>2:</a:t>
            </a:r>
            <a:r>
              <a:rPr lang="zh-TW" altLang="en-US" b="1" dirty="0" smtClean="0">
                <a:latin typeface="+mn-ea"/>
                <a:ea typeface="+mn-ea"/>
              </a:rPr>
              <a:t>你為什麼喜歡</a:t>
            </a:r>
            <a:r>
              <a:rPr lang="en-US" altLang="zh-TW" b="1" dirty="0" smtClean="0">
                <a:latin typeface="+mn-ea"/>
                <a:ea typeface="+mn-ea"/>
              </a:rPr>
              <a:t>/</a:t>
            </a:r>
            <a:r>
              <a:rPr lang="zh-TW" altLang="en-US" b="1" dirty="0" smtClean="0">
                <a:latin typeface="+mn-ea"/>
                <a:ea typeface="+mn-ea"/>
              </a:rPr>
              <a:t>不喜歡京劇</a:t>
            </a:r>
            <a:r>
              <a:rPr lang="en-US" altLang="zh-TW" b="1" dirty="0" smtClean="0">
                <a:latin typeface="+mn-ea"/>
                <a:ea typeface="+mn-ea"/>
              </a:rPr>
              <a:t>?</a:t>
            </a:r>
            <a:endParaRPr lang="zh-TW" altLang="en-US" b="1" dirty="0">
              <a:latin typeface="+mn-ea"/>
              <a:ea typeface="+mn-ea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問題</a:t>
            </a:r>
            <a:r>
              <a:rPr lang="en-US" altLang="zh-TW" b="1" dirty="0" smtClean="0">
                <a:latin typeface="+mn-ea"/>
                <a:ea typeface="+mn-ea"/>
              </a:rPr>
              <a:t>2</a:t>
            </a:r>
            <a:r>
              <a:rPr lang="zh-TW" altLang="en-US" b="1" dirty="0" smtClean="0">
                <a:latin typeface="+mn-ea"/>
                <a:ea typeface="+mn-ea"/>
              </a:rPr>
              <a:t>分析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latin typeface="+mn-ea"/>
              </a:rPr>
              <a:t>根據問題</a:t>
            </a:r>
            <a:r>
              <a:rPr lang="en-US" altLang="zh-TW" b="1" dirty="0" smtClean="0">
                <a:latin typeface="+mn-ea"/>
              </a:rPr>
              <a:t>2</a:t>
            </a:r>
            <a:r>
              <a:rPr lang="zh-TW" altLang="en-US" b="1" dirty="0" smtClean="0">
                <a:latin typeface="+mn-ea"/>
              </a:rPr>
              <a:t>的圖表統計，因為京劇是傳統文化藝術，而喜歡京劇的有</a:t>
            </a:r>
            <a:r>
              <a:rPr lang="en-US" altLang="zh-TW" b="1" dirty="0" smtClean="0">
                <a:latin typeface="+mn-ea"/>
              </a:rPr>
              <a:t>2</a:t>
            </a:r>
            <a:r>
              <a:rPr lang="zh-TW" altLang="en-US" b="1" dirty="0" smtClean="0">
                <a:latin typeface="+mn-ea"/>
              </a:rPr>
              <a:t>人。因為京劇的演員服飾很有民族色彩的，而喜歡京劇的有</a:t>
            </a:r>
            <a:r>
              <a:rPr lang="en-US" altLang="zh-TW" b="1" dirty="0" smtClean="0">
                <a:latin typeface="+mn-ea"/>
              </a:rPr>
              <a:t>1</a:t>
            </a:r>
            <a:r>
              <a:rPr lang="zh-TW" altLang="en-US" b="1" dirty="0" smtClean="0">
                <a:latin typeface="+mn-ea"/>
              </a:rPr>
              <a:t>人。因為通過京劇可以多加認識歷史的，有</a:t>
            </a:r>
            <a:r>
              <a:rPr lang="en-US" altLang="zh-TW" b="1" dirty="0" smtClean="0">
                <a:latin typeface="+mn-ea"/>
              </a:rPr>
              <a:t>2</a:t>
            </a:r>
            <a:r>
              <a:rPr lang="zh-TW" altLang="en-US" b="1" dirty="0" smtClean="0">
                <a:latin typeface="+mn-ea"/>
              </a:rPr>
              <a:t>人。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而因為劇情無聊、聲線嘈吵 、較難聽懂北京的口音的而不喜歡京劇的同學共有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15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人。因此，我在這個圖表統計發現京劇在現代已經難以普及和不受歡迎了，而且京劇所使用的語言並非我們使用的第一語言粵語。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endParaRPr lang="zh-TW" altLang="en-US" b="1" dirty="0">
              <a:ea typeface="和平粗仿宋" pitchFamily="1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chemeClr val="bg1">
              <a:alpha val="76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zh-TW" altLang="en-US" b="1" dirty="0" smtClean="0">
                <a:latin typeface="+mn-ea"/>
                <a:ea typeface="+mn-ea"/>
              </a:rPr>
              <a:t>統計</a:t>
            </a:r>
            <a:r>
              <a:rPr lang="en-US" altLang="zh-TW" dirty="0" smtClean="0">
                <a:latin typeface="+mn-ea"/>
                <a:ea typeface="+mn-ea"/>
              </a:rPr>
              <a:t/>
            </a:r>
            <a:br>
              <a:rPr lang="en-US" altLang="zh-TW" dirty="0" smtClean="0">
                <a:latin typeface="+mn-ea"/>
                <a:ea typeface="+mn-ea"/>
              </a:rPr>
            </a:br>
            <a:r>
              <a:rPr lang="zh-TW" altLang="en-US" sz="3100" b="1" dirty="0" smtClean="0">
                <a:latin typeface="+mn-ea"/>
                <a:ea typeface="+mn-ea"/>
              </a:rPr>
              <a:t>問題</a:t>
            </a:r>
            <a:r>
              <a:rPr lang="en-US" altLang="zh-TW" sz="3100" b="1" dirty="0" smtClean="0">
                <a:latin typeface="+mn-ea"/>
                <a:ea typeface="+mn-ea"/>
              </a:rPr>
              <a:t>3</a:t>
            </a:r>
            <a:r>
              <a:rPr lang="en-US" altLang="zh-TW" sz="3100" dirty="0" smtClean="0">
                <a:latin typeface="+mn-ea"/>
                <a:ea typeface="+mn-ea"/>
              </a:rPr>
              <a:t>:</a:t>
            </a:r>
            <a:r>
              <a:rPr lang="zh-TW" altLang="zh-TW" sz="3100" b="1" dirty="0" smtClean="0">
                <a:latin typeface="+mn-ea"/>
                <a:ea typeface="+mn-ea"/>
              </a:rPr>
              <a:t>你知道這個顏色的面譜代表人物的什麼性格嗎</a:t>
            </a:r>
            <a:r>
              <a:rPr lang="en-US" altLang="zh-TW" sz="3100" b="1" dirty="0" smtClean="0">
                <a:latin typeface="+mn-ea"/>
                <a:ea typeface="+mn-ea"/>
              </a:rPr>
              <a:t>? </a:t>
            </a:r>
            <a:r>
              <a:rPr lang="zh-TW" altLang="zh-TW" sz="3100" dirty="0" smtClean="0">
                <a:latin typeface="+mn-ea"/>
                <a:ea typeface="+mn-ea"/>
              </a:rPr>
              <a:t/>
            </a:r>
            <a:br>
              <a:rPr lang="zh-TW" altLang="zh-TW" sz="3100" dirty="0" smtClean="0">
                <a:latin typeface="+mn-ea"/>
                <a:ea typeface="+mn-ea"/>
              </a:rPr>
            </a:br>
            <a:endParaRPr lang="zh-TW" altLang="en-US" sz="3100" dirty="0">
              <a:latin typeface="+mn-ea"/>
              <a:ea typeface="+mn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問題</a:t>
            </a:r>
            <a:r>
              <a:rPr lang="en-US" altLang="zh-TW" b="1" dirty="0" smtClean="0">
                <a:latin typeface="+mn-ea"/>
                <a:ea typeface="+mn-ea"/>
              </a:rPr>
              <a:t>3</a:t>
            </a:r>
            <a:r>
              <a:rPr lang="zh-TW" altLang="en-US" b="1" dirty="0" smtClean="0">
                <a:latin typeface="+mn-ea"/>
                <a:ea typeface="+mn-ea"/>
              </a:rPr>
              <a:t>分析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86003"/>
          </a:xfrm>
          <a:solidFill>
            <a:prstClr val="white">
              <a:alpha val="71000"/>
            </a:prst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+mn-ea"/>
              </a:rPr>
              <a:t>根據問題</a:t>
            </a:r>
            <a:r>
              <a:rPr lang="en-US" altLang="zh-TW" sz="3600" b="1" dirty="0" smtClean="0">
                <a:latin typeface="+mn-ea"/>
              </a:rPr>
              <a:t>3</a:t>
            </a:r>
            <a:r>
              <a:rPr lang="zh-TW" altLang="en-US" sz="3600" b="1" dirty="0" smtClean="0">
                <a:latin typeface="+mn-ea"/>
              </a:rPr>
              <a:t>的圖表統計，有</a:t>
            </a:r>
            <a:r>
              <a:rPr lang="en-US" altLang="zh-TW" sz="3600" b="1" dirty="0" smtClean="0">
                <a:latin typeface="+mn-ea"/>
              </a:rPr>
              <a:t>4</a:t>
            </a:r>
            <a:r>
              <a:rPr lang="zh-TW" altLang="en-US" sz="3600" b="1" dirty="0" smtClean="0">
                <a:latin typeface="+mn-ea"/>
              </a:rPr>
              <a:t>人選擇了</a:t>
            </a:r>
            <a:r>
              <a:rPr lang="zh-TW" altLang="zh-TW" sz="3600" b="1" dirty="0" smtClean="0">
                <a:latin typeface="+mn-ea"/>
              </a:rPr>
              <a:t>赤膽忠心</a:t>
            </a:r>
            <a:r>
              <a:rPr lang="zh-TW" altLang="en-US" sz="3600" b="1" dirty="0" smtClean="0">
                <a:latin typeface="+mn-ea"/>
              </a:rPr>
              <a:t>，有</a:t>
            </a:r>
            <a:r>
              <a:rPr lang="en-US" altLang="zh-TW" sz="3600" b="1" dirty="0" smtClean="0">
                <a:latin typeface="+mn-ea"/>
              </a:rPr>
              <a:t>3</a:t>
            </a:r>
            <a:r>
              <a:rPr lang="zh-TW" altLang="en-US" sz="3600" b="1" dirty="0" smtClean="0">
                <a:latin typeface="+mn-ea"/>
              </a:rPr>
              <a:t>人選擇了</a:t>
            </a:r>
            <a:r>
              <a:rPr lang="zh-TW" altLang="zh-TW" sz="3600" b="1" dirty="0" smtClean="0">
                <a:latin typeface="+mn-ea"/>
              </a:rPr>
              <a:t>陰險奸詐</a:t>
            </a:r>
            <a:r>
              <a:rPr lang="en-US" altLang="zh-TW" sz="3600" b="1" dirty="0" smtClean="0">
                <a:latin typeface="+mn-ea"/>
              </a:rPr>
              <a:t> </a:t>
            </a:r>
            <a:r>
              <a:rPr lang="zh-TW" altLang="en-US" sz="3600" b="1" dirty="0" smtClean="0">
                <a:latin typeface="+mn-ea"/>
              </a:rPr>
              <a:t>，有</a:t>
            </a:r>
            <a:r>
              <a:rPr lang="en-US" altLang="zh-TW" sz="3600" b="1" dirty="0" smtClean="0">
                <a:latin typeface="+mn-ea"/>
              </a:rPr>
              <a:t>6</a:t>
            </a:r>
            <a:r>
              <a:rPr lang="zh-TW" altLang="en-US" sz="3600" b="1" dirty="0" smtClean="0">
                <a:latin typeface="+mn-ea"/>
              </a:rPr>
              <a:t>人選擇了</a:t>
            </a:r>
            <a:r>
              <a:rPr lang="zh-TW" altLang="zh-TW" sz="3600" b="1" dirty="0" smtClean="0">
                <a:latin typeface="+mn-ea"/>
              </a:rPr>
              <a:t>忠耿正直</a:t>
            </a:r>
            <a:r>
              <a:rPr lang="en-US" altLang="zh-TW" sz="3600" b="1" dirty="0" smtClean="0">
                <a:latin typeface="+mn-ea"/>
              </a:rPr>
              <a:t> </a:t>
            </a:r>
            <a:r>
              <a:rPr lang="zh-TW" altLang="en-US" sz="3600" b="1" dirty="0" smtClean="0">
                <a:latin typeface="+mn-ea"/>
              </a:rPr>
              <a:t>，有</a:t>
            </a:r>
            <a:r>
              <a:rPr lang="en-US" altLang="zh-TW" sz="3600" b="1" dirty="0" smtClean="0">
                <a:latin typeface="+mn-ea"/>
              </a:rPr>
              <a:t>7</a:t>
            </a:r>
            <a:r>
              <a:rPr lang="zh-TW" altLang="en-US" sz="3600" b="1" dirty="0" smtClean="0">
                <a:latin typeface="+mn-ea"/>
              </a:rPr>
              <a:t>人選擇了</a:t>
            </a:r>
            <a:r>
              <a:rPr lang="zh-TW" altLang="zh-TW" sz="3600" b="1" dirty="0" smtClean="0">
                <a:latin typeface="+mn-ea"/>
              </a:rPr>
              <a:t>剛強勇猛</a:t>
            </a:r>
            <a:r>
              <a:rPr lang="zh-TW" altLang="en-US" sz="3600" b="1" dirty="0" smtClean="0">
                <a:latin typeface="+mn-ea"/>
              </a:rPr>
              <a:t>。由此可見，大部分的同學都不是很瞭解</a:t>
            </a:r>
            <a:r>
              <a:rPr lang="zh-TW" altLang="zh-TW" sz="3600" b="1" dirty="0" smtClean="0">
                <a:latin typeface="+mn-ea"/>
              </a:rPr>
              <a:t>面譜</a:t>
            </a:r>
            <a:r>
              <a:rPr lang="zh-TW" altLang="en-US" sz="3600" b="1" dirty="0" smtClean="0">
                <a:latin typeface="+mn-ea"/>
              </a:rPr>
              <a:t>的顏色所</a:t>
            </a:r>
            <a:r>
              <a:rPr lang="zh-TW" altLang="zh-TW" sz="3600" b="1" dirty="0" smtClean="0">
                <a:latin typeface="+mn-ea"/>
              </a:rPr>
              <a:t>代表人物的什麼性格</a:t>
            </a:r>
            <a:r>
              <a:rPr lang="zh-TW" altLang="en-US" sz="3600" b="1" dirty="0">
                <a:latin typeface="+mn-ea"/>
              </a:rPr>
              <a:t>，不是很瞭解京劇</a:t>
            </a:r>
            <a:r>
              <a:rPr lang="zh-TW" altLang="en-US" sz="3600" b="1" dirty="0" smtClean="0">
                <a:latin typeface="+mn-ea"/>
              </a:rPr>
              <a:t>。</a:t>
            </a:r>
            <a:endParaRPr lang="zh-TW" altLang="en-US" sz="3600" b="1" dirty="0">
              <a:latin typeface="+mn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prstClr val="white">
              <a:alpha val="69000"/>
            </a:prstClr>
          </a:solidFill>
        </p:spPr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如何能夠將京劇普及化</a:t>
            </a:r>
            <a:r>
              <a:rPr lang="en-US" altLang="zh-TW" b="1" dirty="0" smtClean="0">
                <a:latin typeface="+mn-ea"/>
                <a:ea typeface="+mn-ea"/>
              </a:rPr>
              <a:t>?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prstClr val="white">
              <a:alpha val="70000"/>
            </a:prstClr>
          </a:solidFill>
        </p:spPr>
        <p:txBody>
          <a:bodyPr/>
          <a:lstStyle/>
          <a:p>
            <a:r>
              <a:rPr lang="zh-TW" altLang="en-US" b="1" dirty="0" smtClean="0">
                <a:latin typeface="+mn-ea"/>
              </a:rPr>
              <a:t>到底應該怎樣才能把京劇更加普及化呢？</a:t>
            </a:r>
          </a:p>
          <a:p>
            <a:r>
              <a:rPr lang="zh-TW" altLang="en-US" b="1" dirty="0" smtClean="0">
                <a:latin typeface="+mn-ea"/>
              </a:rPr>
              <a:t>第一，在學校，我們能夠開設京劇入門班或者是開設京劇欣賞班，在學校普及化。</a:t>
            </a: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第二，在學校的視覺藝術課時，老師可以安排學生做京劇面譜，做一些延伸的活動。</a:t>
            </a:r>
          </a:p>
          <a:p>
            <a:r>
              <a:rPr lang="zh-TW" altLang="en-US" b="1" dirty="0" smtClean="0">
                <a:latin typeface="+mn-ea"/>
              </a:rPr>
              <a:t>第三，學校可以邀請一些相關團體來學校表演。</a:t>
            </a:r>
          </a:p>
          <a:p>
            <a:endParaRPr lang="en-US" altLang="zh-TW" b="1" dirty="0" smtClean="0">
              <a:latin typeface="+mn-ea"/>
            </a:endParaRPr>
          </a:p>
          <a:p>
            <a:endParaRPr lang="en-US" altLang="zh-TW" b="1" dirty="0" smtClean="0">
              <a:ea typeface="和平粗仿宋" pitchFamily="1" charset="-120"/>
            </a:endParaRPr>
          </a:p>
          <a:p>
            <a:endParaRPr lang="zh-TW" altLang="en-US" b="1" dirty="0">
              <a:ea typeface="和平粗仿宋" pitchFamily="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+mn-ea"/>
                <a:ea typeface="+mn-ea"/>
              </a:rPr>
              <a:t>總結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/>
              <a:t>京劇是中國的傳統藝術，並是中國文化的瑰寶，是十分值得傳承下去的藝術</a:t>
            </a:r>
            <a:r>
              <a:rPr lang="zh-TW" altLang="en-US" sz="3600" b="1" dirty="0" smtClean="0"/>
              <a:t>。京劇</a:t>
            </a:r>
            <a:r>
              <a:rPr lang="zh-TW" altLang="en-US" sz="3600" b="1" dirty="0"/>
              <a:t>的歷史十分悠長，在古代十分受人們重視，但是在現代就未能普及，甚至不受現代人的喜歡。京劇是不容忽視的，宣傳京劇是刻不容緩的。</a:t>
            </a:r>
          </a:p>
          <a:p>
            <a:endParaRPr lang="zh-TW" altLang="en-US" sz="36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個人感想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prstClr val="white">
              <a:alpha val="72000"/>
            </a:prstClr>
          </a:solidFill>
        </p:spPr>
        <p:txBody>
          <a:bodyPr/>
          <a:lstStyle/>
          <a:p>
            <a:r>
              <a:rPr lang="zh-CN" altLang="en-US" sz="2800" dirty="0" smtClean="0">
                <a:latin typeface="新細明體" panose="02020300000000000000" pitchFamily="18" charset="-120"/>
                <a:ea typeface="新細明體" panose="02020300000000000000" pitchFamily="18" charset="-120"/>
              </a:rPr>
              <a:t> </a:t>
            </a:r>
            <a:r>
              <a:rPr lang="zh-CN" altLang="en-US" sz="3600" b="1" dirty="0" smtClean="0">
                <a:latin typeface="新細明體" panose="02020300000000000000" pitchFamily="18" charset="-120"/>
                <a:ea typeface="新細明體" panose="02020300000000000000" pitchFamily="18" charset="-120"/>
              </a:rPr>
              <a:t>通過這次專題研習,令我獲益良多。</a:t>
            </a:r>
            <a:r>
              <a:rPr lang="zh-TW" altLang="en-US" sz="3600" b="1" dirty="0" smtClean="0">
                <a:latin typeface="新細明體" panose="02020300000000000000" pitchFamily="18" charset="-120"/>
                <a:ea typeface="新細明體" panose="02020300000000000000" pitchFamily="18" charset="-120"/>
              </a:rPr>
              <a:t>從小受到家人的薰陶，令到我喜歡上了京劇。再經過</a:t>
            </a:r>
            <a:r>
              <a:rPr lang="zh-TW" altLang="en-US" sz="3600" b="1" dirty="0">
                <a:latin typeface="新細明體" panose="02020300000000000000" pitchFamily="18" charset="-120"/>
                <a:ea typeface="新細明體" panose="02020300000000000000" pitchFamily="18" charset="-120"/>
              </a:rPr>
              <a:t>這次的簡報，更令我對京劇有了更深入的瞭解</a:t>
            </a:r>
            <a:r>
              <a:rPr lang="zh-TW" altLang="en-US" sz="3600" b="1" dirty="0" smtClean="0">
                <a:latin typeface="新細明體" panose="02020300000000000000" pitchFamily="18" charset="-120"/>
                <a:ea typeface="新細明體" panose="02020300000000000000" pitchFamily="18" charset="-120"/>
              </a:rPr>
              <a:t>。</a:t>
            </a: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  <a:latin typeface="新細明體" panose="02020300000000000000" pitchFamily="18" charset="-120"/>
                <a:ea typeface="新細明體" panose="02020300000000000000" pitchFamily="18" charset="-120"/>
              </a:rPr>
              <a:t>雖然京劇在現代人眼中已不受重視了，但是這是中國文化的瑰寶，我們必須要把這中國的文化藝術承傳下去。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8000"/>
            </a:schemeClr>
          </a:solidFill>
        </p:spPr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參考網址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r>
              <a:rPr lang="en-US" altLang="zh-TW" dirty="0" smtClean="0">
                <a:hlinkClick r:id="rId2"/>
              </a:rPr>
              <a:t>http://zh.wikipedia.org/wiki/%E4%BA%AC%E5%89%A7</a:t>
            </a:r>
            <a:r>
              <a:rPr lang="en-US" altLang="zh-TW" dirty="0" smtClean="0"/>
              <a:t>(</a:t>
            </a:r>
            <a:r>
              <a:rPr lang="zh-TW" altLang="en-US" sz="2800" b="1" dirty="0"/>
              <a:t>京劇─</a:t>
            </a:r>
            <a:r>
              <a:rPr lang="zh-TW" altLang="en-US" sz="3000" b="1" dirty="0" smtClean="0"/>
              <a:t>維基百科，自由的百科全書</a:t>
            </a:r>
            <a:r>
              <a:rPr lang="en-US" altLang="zh-TW" sz="3000" b="1" dirty="0" smtClean="0"/>
              <a:t>)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http://baike.baidu.com/subview/2088/10921139.htm</a:t>
            </a:r>
            <a:r>
              <a:rPr lang="en-US" altLang="zh-TW" b="1" dirty="0" smtClean="0"/>
              <a:t>(</a:t>
            </a:r>
            <a:r>
              <a:rPr lang="zh-TW" altLang="en-US" sz="2800" b="1" dirty="0" smtClean="0"/>
              <a:t>京劇</a:t>
            </a:r>
            <a:r>
              <a:rPr lang="zh-TW" altLang="en-US" b="1" dirty="0" smtClean="0"/>
              <a:t>─</a:t>
            </a:r>
            <a:r>
              <a:rPr lang="zh-TW" altLang="en-US" sz="2800" b="1" dirty="0" smtClean="0"/>
              <a:t>百度百科</a:t>
            </a:r>
            <a:r>
              <a:rPr lang="en-US" altLang="zh-TW" b="1" dirty="0" smtClean="0"/>
              <a:t>)</a:t>
            </a:r>
          </a:p>
          <a:p>
            <a:r>
              <a:rPr lang="en-US" altLang="zh-TW" dirty="0" smtClean="0">
                <a:hlinkClick r:id="rId4"/>
              </a:rPr>
              <a:t>http://www.baike.com/wiki/%E4%BA%AC%E5%89%A7</a:t>
            </a:r>
            <a:r>
              <a:rPr lang="en-US" altLang="zh-TW" b="1" dirty="0" smtClean="0"/>
              <a:t>(</a:t>
            </a:r>
            <a:r>
              <a:rPr lang="zh-TW" altLang="en-US" sz="2800" b="1" dirty="0"/>
              <a:t>京劇</a:t>
            </a:r>
            <a:r>
              <a:rPr lang="zh-TW" altLang="en-US" sz="2800" dirty="0"/>
              <a:t>─</a:t>
            </a:r>
            <a:r>
              <a:rPr lang="zh-TW" altLang="en-US" sz="2800" b="1" dirty="0" smtClean="0"/>
              <a:t>互動百科</a:t>
            </a:r>
            <a:r>
              <a:rPr lang="en-US" altLang="zh-TW" b="1" dirty="0" smtClean="0"/>
              <a:t>)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http://www.jingju.cc</a:t>
            </a:r>
            <a:r>
              <a:rPr lang="en-US" altLang="zh-TW" dirty="0" smtClean="0">
                <a:hlinkClick r:id="rId5"/>
              </a:rPr>
              <a:t>/</a:t>
            </a:r>
            <a:r>
              <a:rPr lang="en-US" altLang="zh-TW" dirty="0" smtClean="0"/>
              <a:t> 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中國京劇網</a:t>
            </a:r>
            <a:r>
              <a:rPr lang="en-US" altLang="zh-TW" sz="2800" b="1" dirty="0" smtClean="0"/>
              <a:t>)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sz="4800" b="1" dirty="0" smtClean="0">
                <a:latin typeface="+mn-ea"/>
                <a:ea typeface="+mn-ea"/>
              </a:rPr>
              <a:t>目錄</a:t>
            </a:r>
            <a:endParaRPr lang="zh-TW" altLang="en-US" sz="4800" b="1" dirty="0">
              <a:latin typeface="+mn-ea"/>
              <a:ea typeface="+mn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374082"/>
              </p:ext>
            </p:extLst>
          </p:nvPr>
        </p:nvGraphicFramePr>
        <p:xfrm>
          <a:off x="467544" y="816361"/>
          <a:ext cx="8229600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6933456"/>
              </a:tblGrid>
              <a:tr h="380391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頁碼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50263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P.1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封面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8370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P.2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目錄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02569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P.3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引言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4681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P.4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京劇是甚麼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?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18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P.5</a:t>
                      </a:r>
                      <a:endParaRPr lang="zh-TW" altLang="en-US" sz="2400" b="1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京劇的歷史</a:t>
                      </a:r>
                    </a:p>
                  </a:txBody>
                  <a:tcPr/>
                </a:tc>
              </a:tr>
              <a:tr h="418188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P.6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京劇名曲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93036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P.7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京劇的面譜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67884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P.8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京劇劇種</a:t>
                      </a:r>
                    </a:p>
                  </a:txBody>
                  <a:tcPr/>
                </a:tc>
              </a:tr>
              <a:tr h="367884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P.9-16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200" dirty="0" smtClean="0">
                          <a:latin typeface="+mn-ea"/>
                          <a:ea typeface="+mn-ea"/>
                        </a:rPr>
                        <a:t>問卷調查</a:t>
                      </a:r>
                      <a:r>
                        <a:rPr lang="zh-TW" altLang="en-US" sz="2400" b="1" kern="1200" dirty="0" smtClean="0">
                          <a:latin typeface="+mn-ea"/>
                          <a:ea typeface="+mn-ea"/>
                        </a:rPr>
                        <a:t>及問卷分析</a:t>
                      </a:r>
                      <a:endParaRPr lang="zh-TW" altLang="zh-TW" sz="24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8716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P.17-18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個人感想及總結</a:t>
                      </a:r>
                    </a:p>
                  </a:txBody>
                  <a:tcPr/>
                </a:tc>
              </a:tr>
              <a:tr h="201353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P.19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參考網址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6600" b="1" dirty="0" smtClean="0">
                <a:latin typeface="+mn-ea"/>
              </a:rPr>
              <a:t>－完－</a:t>
            </a:r>
            <a:endParaRPr lang="en-US" altLang="zh-TW" sz="6600" b="1" dirty="0" smtClean="0">
              <a:latin typeface="+mn-ea"/>
            </a:endParaRPr>
          </a:p>
          <a:p>
            <a:pPr algn="ctr">
              <a:buNone/>
            </a:pPr>
            <a:r>
              <a:rPr lang="zh-TW" altLang="en-US" sz="6600" b="1" dirty="0" smtClean="0">
                <a:latin typeface="+mn-ea"/>
              </a:rPr>
              <a:t>－</a:t>
            </a:r>
            <a:r>
              <a:rPr lang="en-US" altLang="zh-TW" sz="6600" b="1" dirty="0" smtClean="0">
                <a:latin typeface="+mn-ea"/>
              </a:rPr>
              <a:t>The End</a:t>
            </a:r>
            <a:r>
              <a:rPr lang="zh-TW" altLang="en-US" sz="6600" b="1" dirty="0" smtClean="0">
                <a:latin typeface="+mn-ea"/>
              </a:rPr>
              <a:t>－</a:t>
            </a:r>
            <a:endParaRPr lang="zh-TW" altLang="en-US" sz="6600" b="1" dirty="0">
              <a:latin typeface="+mn-ea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+mn-ea"/>
                <a:ea typeface="+mn-ea"/>
              </a:rPr>
              <a:t>引言</a:t>
            </a:r>
            <a:endParaRPr lang="zh-TW" altLang="en-US" sz="4800" b="1" dirty="0">
              <a:latin typeface="+mn-ea"/>
              <a:ea typeface="+mn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41379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800" b="1" dirty="0" smtClean="0">
                <a:ea typeface="和平粗仿宋" pitchFamily="1" charset="-120"/>
              </a:rPr>
              <a:t>     </a:t>
            </a:r>
            <a:r>
              <a:rPr lang="zh-TW" altLang="en-US" sz="2800" b="1" dirty="0" smtClean="0">
                <a:ea typeface="和平粗仿宋" pitchFamily="1" charset="-120"/>
              </a:rPr>
              <a:t>  </a:t>
            </a:r>
            <a:r>
              <a:rPr lang="zh-TW" altLang="en-US" sz="2800" b="1" dirty="0" smtClean="0">
                <a:latin typeface="+mn-ea"/>
              </a:rPr>
              <a:t>京劇</a:t>
            </a:r>
            <a:r>
              <a:rPr lang="zh-TW" altLang="en-US" sz="2800" b="1" dirty="0" smtClean="0">
                <a:latin typeface="+mn-ea"/>
              </a:rPr>
              <a:t>是</a:t>
            </a:r>
            <a:r>
              <a:rPr lang="zh-TW" altLang="en-US" sz="2800" b="1" u="sng" dirty="0" smtClean="0">
                <a:latin typeface="+mn-ea"/>
              </a:rPr>
              <a:t>中國</a:t>
            </a:r>
            <a:r>
              <a:rPr lang="zh-TW" altLang="en-US" sz="2800" b="1" dirty="0" smtClean="0">
                <a:latin typeface="+mn-ea"/>
              </a:rPr>
              <a:t>傳統藝術，被視為</a:t>
            </a:r>
            <a:r>
              <a:rPr lang="zh-TW" altLang="en-US" sz="2800" b="1" u="sng" dirty="0" smtClean="0">
                <a:latin typeface="+mn-ea"/>
              </a:rPr>
              <a:t>中國</a:t>
            </a:r>
            <a:r>
              <a:rPr lang="zh-TW" altLang="en-US" sz="2800" b="1" dirty="0" smtClean="0">
                <a:latin typeface="+mn-ea"/>
              </a:rPr>
              <a:t>國粹。是我國</a:t>
            </a:r>
            <a:endParaRPr lang="en-US" altLang="zh-TW" sz="2800" b="1" dirty="0" smtClean="0">
              <a:latin typeface="+mn-ea"/>
            </a:endParaRPr>
          </a:p>
          <a:p>
            <a:pPr>
              <a:buNone/>
            </a:pPr>
            <a:r>
              <a:rPr lang="zh-TW" altLang="en-US" sz="2800" b="1" dirty="0" smtClean="0">
                <a:latin typeface="+mn-ea"/>
              </a:rPr>
              <a:t>     民族精神的象徵，更是世界文化的瑰寶。京劇流播全國，影響甚廣，它成為演繹、傳播</a:t>
            </a:r>
            <a:r>
              <a:rPr lang="zh-TW" altLang="en-US" sz="2800" b="1" u="sng" dirty="0" smtClean="0">
                <a:latin typeface="+mn-ea"/>
              </a:rPr>
              <a:t>中國</a:t>
            </a:r>
            <a:r>
              <a:rPr lang="zh-TW" altLang="en-US" sz="2800" b="1" dirty="0" smtClean="0">
                <a:latin typeface="+mn-ea"/>
              </a:rPr>
              <a:t>傳統文化的重要手段。</a:t>
            </a:r>
            <a:endParaRPr lang="en-US" altLang="zh-TW" sz="2800" b="1" dirty="0" smtClean="0">
              <a:latin typeface="+mn-ea"/>
            </a:endParaRPr>
          </a:p>
          <a:p>
            <a:pPr>
              <a:buNone/>
            </a:pPr>
            <a:r>
              <a:rPr lang="zh-TW" altLang="en-US" sz="2800" b="1" dirty="0" smtClean="0">
                <a:latin typeface="+mn-ea"/>
              </a:rPr>
              <a:t>     </a:t>
            </a:r>
            <a:r>
              <a:rPr lang="zh-TW" altLang="en-US" sz="2800" b="1" dirty="0" smtClean="0">
                <a:latin typeface="+mn-ea"/>
              </a:rPr>
              <a:t>   從小</a:t>
            </a:r>
            <a:r>
              <a:rPr lang="zh-TW" altLang="en-US" sz="2800" b="1" dirty="0" smtClean="0">
                <a:latin typeface="+mn-ea"/>
              </a:rPr>
              <a:t>我就聽過家人說過京劇，家人都說京劇很有傳統文化的特色。因為從小受到家人的影響，我自己也喜歡上了京劇。但在現代人的眼裏，都認為京劇十分無聊、無趣，但我不認為。所以我想通過這個簡報來讓人們加以認識京劇</a:t>
            </a:r>
            <a:r>
              <a:rPr lang="en-US" altLang="zh-TW" sz="2800" b="1" dirty="0" smtClean="0">
                <a:latin typeface="+mn-ea"/>
              </a:rPr>
              <a:t>, </a:t>
            </a:r>
            <a:r>
              <a:rPr lang="zh-TW" altLang="en-US" sz="2800" b="1" dirty="0" smtClean="0">
                <a:latin typeface="+mn-ea"/>
              </a:rPr>
              <a:t>認識</a:t>
            </a:r>
            <a:r>
              <a:rPr lang="zh-TW" altLang="en-US" sz="2800" b="1" u="sng" dirty="0" smtClean="0">
                <a:latin typeface="+mn-ea"/>
              </a:rPr>
              <a:t>中國</a:t>
            </a:r>
            <a:r>
              <a:rPr lang="zh-TW" altLang="en-US" sz="2800" b="1" dirty="0" smtClean="0">
                <a:latin typeface="+mn-ea"/>
              </a:rPr>
              <a:t>的傳統文化。</a:t>
            </a:r>
            <a:endParaRPr lang="en-US" altLang="zh-TW" sz="2800" b="1" dirty="0" smtClean="0">
              <a:latin typeface="+mn-ea"/>
            </a:endParaRPr>
          </a:p>
          <a:p>
            <a:endParaRPr lang="en-US" altLang="zh-TW" sz="2800" b="1" dirty="0" smtClean="0">
              <a:ea typeface="和平粗仿宋" pitchFamily="1" charset="-120"/>
            </a:endParaRPr>
          </a:p>
          <a:p>
            <a:endParaRPr lang="en-US" altLang="zh-TW" sz="2800" b="1" dirty="0" smtClean="0">
              <a:ea typeface="和平粗仿宋" pitchFamily="1" charset="-120"/>
            </a:endParaRPr>
          </a:p>
          <a:p>
            <a:endParaRPr lang="zh-CN" altLang="en-US" sz="2800" b="1" dirty="0" smtClean="0"/>
          </a:p>
          <a:p>
            <a:endParaRPr lang="zh-TW" altLang="en-U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京劇是甚麼？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57000"/>
            </a:schemeClr>
          </a:solidFill>
        </p:spPr>
        <p:txBody>
          <a:bodyPr>
            <a:normAutofit fontScale="92500"/>
          </a:bodyPr>
          <a:lstStyle/>
          <a:p>
            <a:r>
              <a:rPr lang="zh-TW" altLang="zh-TW" b="1" dirty="0" smtClean="0">
                <a:latin typeface="+mn-ea"/>
              </a:rPr>
              <a:t>京劇又稱京戲，在</a:t>
            </a:r>
            <a:r>
              <a:rPr lang="zh-TW" altLang="zh-TW" b="1" u="sng" dirty="0" smtClean="0">
                <a:latin typeface="+mn-ea"/>
              </a:rPr>
              <a:t>台灣</a:t>
            </a:r>
            <a:r>
              <a:rPr lang="zh-TW" altLang="zh-TW" b="1" dirty="0" smtClean="0">
                <a:latin typeface="+mn-ea"/>
              </a:rPr>
              <a:t>又稱平劇、國劇，是</a:t>
            </a:r>
            <a:r>
              <a:rPr lang="zh-TW" altLang="en-US" b="1" u="sng" dirty="0" smtClean="0">
                <a:latin typeface="+mn-ea"/>
              </a:rPr>
              <a:t>中國</a:t>
            </a:r>
            <a:r>
              <a:rPr lang="zh-TW" altLang="en-US" b="1" dirty="0" smtClean="0">
                <a:latin typeface="+mn-ea"/>
              </a:rPr>
              <a:t>戲曲</a:t>
            </a:r>
            <a:r>
              <a:rPr lang="zh-TW" altLang="zh-TW" b="1" dirty="0" smtClean="0">
                <a:latin typeface="+mn-ea"/>
              </a:rPr>
              <a:t>曲種之一。京劇是</a:t>
            </a:r>
            <a:r>
              <a:rPr lang="zh-TW" altLang="en-US" b="1" dirty="0" smtClean="0">
                <a:latin typeface="+mn-ea"/>
              </a:rPr>
              <a:t>十九世紀</a:t>
            </a:r>
            <a:r>
              <a:rPr lang="zh-TW" altLang="zh-TW" b="1" dirty="0" smtClean="0">
                <a:latin typeface="+mn-ea"/>
              </a:rPr>
              <a:t>中期，融合了</a:t>
            </a:r>
            <a:r>
              <a:rPr lang="zh-TW" altLang="en-US" b="1" dirty="0" smtClean="0">
                <a:latin typeface="+mn-ea"/>
              </a:rPr>
              <a:t>徽劇</a:t>
            </a:r>
            <a:r>
              <a:rPr lang="zh-TW" altLang="zh-TW" b="1" dirty="0" smtClean="0">
                <a:latin typeface="+mn-ea"/>
              </a:rPr>
              <a:t>和</a:t>
            </a:r>
            <a:r>
              <a:rPr lang="zh-TW" altLang="en-US" b="1" dirty="0" smtClean="0">
                <a:latin typeface="+mn-ea"/>
              </a:rPr>
              <a:t>漢劇</a:t>
            </a:r>
            <a:r>
              <a:rPr lang="zh-TW" altLang="zh-TW" b="1" dirty="0" smtClean="0">
                <a:latin typeface="+mn-ea"/>
              </a:rPr>
              <a:t>，並吸收了</a:t>
            </a:r>
            <a:r>
              <a:rPr lang="zh-TW" altLang="en-US" b="1" dirty="0" smtClean="0">
                <a:latin typeface="+mn-ea"/>
              </a:rPr>
              <a:t>秦腔</a:t>
            </a:r>
            <a:r>
              <a:rPr lang="zh-TW" altLang="zh-TW" b="1" dirty="0" smtClean="0">
                <a:latin typeface="+mn-ea"/>
              </a:rPr>
              <a:t>、</a:t>
            </a:r>
            <a:r>
              <a:rPr lang="zh-TW" altLang="en-US" b="1" dirty="0" smtClean="0">
                <a:latin typeface="+mn-ea"/>
              </a:rPr>
              <a:t>崑曲</a:t>
            </a:r>
            <a:r>
              <a:rPr lang="zh-TW" altLang="zh-TW" b="1" dirty="0" smtClean="0">
                <a:latin typeface="+mn-ea"/>
              </a:rPr>
              <a:t>、</a:t>
            </a:r>
            <a:r>
              <a:rPr lang="zh-TW" altLang="en-US" b="1" dirty="0" smtClean="0">
                <a:latin typeface="+mn-ea"/>
              </a:rPr>
              <a:t>梆子</a:t>
            </a:r>
            <a:r>
              <a:rPr lang="zh-TW" altLang="zh-TW" b="1" dirty="0" smtClean="0">
                <a:latin typeface="+mn-ea"/>
              </a:rPr>
              <a:t>、</a:t>
            </a:r>
            <a:r>
              <a:rPr lang="zh-TW" altLang="en-US" b="1" dirty="0" smtClean="0">
                <a:latin typeface="+mn-ea"/>
              </a:rPr>
              <a:t>弋陽腔</a:t>
            </a:r>
            <a:r>
              <a:rPr lang="zh-TW" altLang="zh-TW" b="1" dirty="0" smtClean="0">
                <a:latin typeface="+mn-ea"/>
              </a:rPr>
              <a:t>等藝術的優點，在</a:t>
            </a:r>
            <a:r>
              <a:rPr lang="zh-TW" altLang="en-US" b="1" u="sng" dirty="0" smtClean="0">
                <a:latin typeface="+mn-ea"/>
              </a:rPr>
              <a:t>北京</a:t>
            </a:r>
            <a:r>
              <a:rPr lang="zh-TW" altLang="zh-TW" b="1" dirty="0" smtClean="0">
                <a:latin typeface="+mn-ea"/>
              </a:rPr>
              <a:t>形成的。京劇形成後在</a:t>
            </a:r>
            <a:r>
              <a:rPr lang="zh-TW" altLang="en-US" b="1" u="sng" dirty="0" smtClean="0">
                <a:latin typeface="+mn-ea"/>
              </a:rPr>
              <a:t>清</a:t>
            </a:r>
            <a:r>
              <a:rPr lang="zh-TW" altLang="en-US" b="1" dirty="0" smtClean="0">
                <a:latin typeface="+mn-ea"/>
              </a:rPr>
              <a:t>宮</a:t>
            </a:r>
            <a:r>
              <a:rPr lang="zh-TW" altLang="zh-TW" b="1" dirty="0" smtClean="0">
                <a:latin typeface="+mn-ea"/>
              </a:rPr>
              <a:t>宮廷內得到了空前的繁榮。京劇的</a:t>
            </a:r>
            <a:r>
              <a:rPr lang="zh-TW" altLang="en-US" b="1" dirty="0" smtClean="0">
                <a:latin typeface="+mn-ea"/>
              </a:rPr>
              <a:t>腔調</a:t>
            </a:r>
            <a:r>
              <a:rPr lang="zh-TW" altLang="zh-TW" b="1" dirty="0" smtClean="0">
                <a:latin typeface="+mn-ea"/>
              </a:rPr>
              <a:t>以</a:t>
            </a:r>
            <a:r>
              <a:rPr lang="zh-TW" altLang="en-US" b="1" dirty="0" smtClean="0">
                <a:latin typeface="+mn-ea"/>
              </a:rPr>
              <a:t>西皮</a:t>
            </a:r>
            <a:r>
              <a:rPr lang="zh-TW" altLang="zh-TW" b="1" dirty="0" smtClean="0">
                <a:latin typeface="+mn-ea"/>
              </a:rPr>
              <a:t>和</a:t>
            </a:r>
            <a:r>
              <a:rPr lang="zh-TW" altLang="en-US" b="1" dirty="0" smtClean="0">
                <a:latin typeface="+mn-ea"/>
              </a:rPr>
              <a:t>二黃</a:t>
            </a:r>
            <a:r>
              <a:rPr lang="zh-TW" altLang="zh-TW" b="1" dirty="0" smtClean="0">
                <a:latin typeface="+mn-ea"/>
              </a:rPr>
              <a:t>為主，主要用</a:t>
            </a:r>
            <a:r>
              <a:rPr lang="zh-TW" altLang="en-US" b="1" dirty="0" smtClean="0">
                <a:latin typeface="+mn-ea"/>
              </a:rPr>
              <a:t>胡琴</a:t>
            </a:r>
            <a:r>
              <a:rPr lang="zh-TW" altLang="zh-TW" b="1" dirty="0" smtClean="0">
                <a:latin typeface="+mn-ea"/>
              </a:rPr>
              <a:t>和</a:t>
            </a:r>
            <a:r>
              <a:rPr lang="zh-TW" altLang="en-US" b="1" dirty="0" smtClean="0">
                <a:latin typeface="+mn-ea"/>
              </a:rPr>
              <a:t>鑼鼓</a:t>
            </a:r>
            <a:r>
              <a:rPr lang="zh-TW" altLang="zh-TW" b="1" dirty="0" smtClean="0">
                <a:latin typeface="+mn-ea"/>
              </a:rPr>
              <a:t>等伴奏，被視為</a:t>
            </a:r>
            <a:r>
              <a:rPr lang="zh-TW" altLang="zh-TW" b="1" u="sng" dirty="0" smtClean="0">
                <a:latin typeface="+mn-ea"/>
              </a:rPr>
              <a:t>中國</a:t>
            </a:r>
            <a:r>
              <a:rPr lang="zh-TW" altLang="zh-TW" b="1" dirty="0" smtClean="0">
                <a:latin typeface="+mn-ea"/>
              </a:rPr>
              <a:t>國粹。</a:t>
            </a:r>
          </a:p>
          <a:p>
            <a:r>
              <a:rPr lang="zh-TW" altLang="zh-TW" b="1" dirty="0" smtClean="0">
                <a:latin typeface="+mn-ea"/>
              </a:rPr>
              <a:t>京劇於2010年，獲選進入</a:t>
            </a:r>
            <a:r>
              <a:rPr lang="en-US" altLang="zh-TW" b="1" dirty="0" smtClean="0">
                <a:latin typeface="+mn-ea"/>
              </a:rPr>
              <a:t>《</a:t>
            </a:r>
            <a:r>
              <a:rPr lang="zh-TW" altLang="en-US" b="1" dirty="0" smtClean="0">
                <a:latin typeface="+mn-ea"/>
              </a:rPr>
              <a:t>人類非物質文化遺產代表作名錄</a:t>
            </a:r>
            <a:r>
              <a:rPr lang="en-US" altLang="zh-TW" b="1" dirty="0" smtClean="0">
                <a:latin typeface="+mn-ea"/>
              </a:rPr>
              <a:t>》</a:t>
            </a:r>
            <a:r>
              <a:rPr lang="zh-TW" altLang="en-US" b="1" dirty="0" smtClean="0">
                <a:latin typeface="+mn-ea"/>
              </a:rPr>
              <a:t>。</a:t>
            </a:r>
            <a:endParaRPr lang="zh-TW" altLang="zh-TW" b="1" dirty="0" smtClean="0"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京劇的歷史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65000"/>
            </a:schemeClr>
          </a:solidFill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latin typeface="+mn-ea"/>
              </a:rPr>
              <a:t>京劇出現於清代，盛行於</a:t>
            </a:r>
            <a:r>
              <a:rPr lang="zh-TW" altLang="en-US" b="1" u="sng" dirty="0" smtClean="0">
                <a:latin typeface="+mn-ea"/>
              </a:rPr>
              <a:t>北京</a:t>
            </a:r>
            <a:r>
              <a:rPr lang="zh-TW" altLang="en-US" b="1" dirty="0" smtClean="0">
                <a:latin typeface="+mn-ea"/>
              </a:rPr>
              <a:t>。</a:t>
            </a:r>
            <a:endParaRPr lang="en-US" altLang="zh-TW" b="1" dirty="0" smtClean="0">
              <a:latin typeface="+mn-ea"/>
            </a:endParaRPr>
          </a:p>
          <a:p>
            <a:r>
              <a:rPr lang="zh-HK" altLang="zh-TW" b="1" dirty="0" smtClean="0">
                <a:latin typeface="+mn-ea"/>
              </a:rPr>
              <a:t>清朝</a:t>
            </a:r>
            <a:r>
              <a:rPr lang="zh-HK" altLang="zh-TW" b="1" u="sng" dirty="0" smtClean="0">
                <a:latin typeface="+mn-ea"/>
              </a:rPr>
              <a:t>乾隆</a:t>
            </a:r>
            <a:r>
              <a:rPr lang="zh-HK" altLang="zh-TW" b="1" dirty="0" smtClean="0">
                <a:latin typeface="+mn-ea"/>
              </a:rPr>
              <a:t>五十五年（1790年），來自</a:t>
            </a:r>
            <a:r>
              <a:rPr lang="zh-HK" altLang="zh-TW" b="1" u="sng" dirty="0" smtClean="0">
                <a:latin typeface="+mn-ea"/>
              </a:rPr>
              <a:t>中國</a:t>
            </a:r>
            <a:r>
              <a:rPr lang="zh-HK" altLang="zh-TW" b="1" dirty="0" smtClean="0">
                <a:latin typeface="+mn-ea"/>
              </a:rPr>
              <a:t>南方的四個徽劇班</a:t>
            </a:r>
            <a:r>
              <a:rPr lang="zh-HK" altLang="zh-TW" b="1" u="sng" dirty="0" smtClean="0">
                <a:latin typeface="+mn-ea"/>
              </a:rPr>
              <a:t>三慶班</a:t>
            </a:r>
            <a:r>
              <a:rPr lang="zh-HK" altLang="zh-TW" b="1" dirty="0" smtClean="0">
                <a:latin typeface="+mn-ea"/>
              </a:rPr>
              <a:t>、</a:t>
            </a:r>
            <a:r>
              <a:rPr lang="zh-HK" altLang="zh-TW" b="1" u="sng" dirty="0" smtClean="0">
                <a:latin typeface="+mn-ea"/>
              </a:rPr>
              <a:t>四喜班</a:t>
            </a:r>
            <a:r>
              <a:rPr lang="zh-HK" altLang="zh-TW" b="1" dirty="0" smtClean="0">
                <a:latin typeface="+mn-ea"/>
              </a:rPr>
              <a:t>、</a:t>
            </a:r>
            <a:r>
              <a:rPr lang="zh-HK" altLang="zh-TW" b="1" u="sng" dirty="0" smtClean="0">
                <a:latin typeface="+mn-ea"/>
              </a:rPr>
              <a:t>和春班</a:t>
            </a:r>
            <a:r>
              <a:rPr lang="zh-HK" altLang="zh-TW" b="1" dirty="0" smtClean="0">
                <a:latin typeface="+mn-ea"/>
              </a:rPr>
              <a:t>、</a:t>
            </a:r>
            <a:r>
              <a:rPr lang="zh-HK" altLang="zh-TW" b="1" u="sng" dirty="0" smtClean="0">
                <a:latin typeface="+mn-ea"/>
              </a:rPr>
              <a:t>春台班</a:t>
            </a:r>
            <a:r>
              <a:rPr lang="zh-HK" altLang="zh-TW" b="1" dirty="0" smtClean="0">
                <a:latin typeface="+mn-ea"/>
              </a:rPr>
              <a:t>（稱為</a:t>
            </a:r>
            <a:r>
              <a:rPr lang="zh-HK" altLang="zh-TW" b="1" u="sng" dirty="0" smtClean="0">
                <a:latin typeface="+mn-ea"/>
              </a:rPr>
              <a:t>四大徽班</a:t>
            </a:r>
            <a:r>
              <a:rPr lang="zh-HK" altLang="zh-TW" b="1" dirty="0" smtClean="0">
                <a:latin typeface="+mn-ea"/>
              </a:rPr>
              <a:t>）陸續來到</a:t>
            </a:r>
            <a:r>
              <a:rPr lang="zh-HK" altLang="zh-TW" b="1" u="sng" dirty="0" smtClean="0">
                <a:latin typeface="+mn-ea"/>
              </a:rPr>
              <a:t>北京</a:t>
            </a:r>
            <a:r>
              <a:rPr lang="zh-HK" altLang="zh-TW" b="1" dirty="0" smtClean="0">
                <a:latin typeface="+mn-ea"/>
              </a:rPr>
              <a:t>。</a:t>
            </a:r>
            <a:endParaRPr lang="en-US" altLang="zh-HK" b="1" dirty="0" smtClean="0">
              <a:latin typeface="+mn-ea"/>
            </a:endParaRPr>
          </a:p>
          <a:p>
            <a:r>
              <a:rPr lang="zh-HK" altLang="zh-TW" b="1" dirty="0" smtClean="0">
                <a:latin typeface="+mn-ea"/>
              </a:rPr>
              <a:t>清朝</a:t>
            </a:r>
            <a:r>
              <a:rPr lang="zh-HK" altLang="zh-TW" b="1" u="sng" dirty="0" smtClean="0">
                <a:latin typeface="+mn-ea"/>
              </a:rPr>
              <a:t>道光</a:t>
            </a:r>
            <a:r>
              <a:rPr lang="zh-HK" altLang="zh-TW" b="1" dirty="0" smtClean="0">
                <a:latin typeface="+mn-ea"/>
              </a:rPr>
              <a:t>年間（1828年前後），</a:t>
            </a:r>
            <a:r>
              <a:rPr lang="zh-HK" altLang="zh-TW" b="1" u="sng" dirty="0" smtClean="0">
                <a:latin typeface="+mn-ea"/>
              </a:rPr>
              <a:t>湖北</a:t>
            </a:r>
            <a:r>
              <a:rPr lang="zh-HK" altLang="zh-TW" b="1" dirty="0" smtClean="0">
                <a:latin typeface="+mn-ea"/>
              </a:rPr>
              <a:t>演員進京，帶來了</a:t>
            </a:r>
            <a:r>
              <a:rPr lang="zh-HK" altLang="zh-TW" b="1" u="sng" dirty="0" smtClean="0">
                <a:latin typeface="+mn-ea"/>
              </a:rPr>
              <a:t>漢調</a:t>
            </a:r>
            <a:r>
              <a:rPr lang="zh-HK" altLang="zh-TW" b="1" dirty="0" smtClean="0">
                <a:latin typeface="+mn-ea"/>
              </a:rPr>
              <a:t>(</a:t>
            </a:r>
            <a:r>
              <a:rPr lang="zh-HK" altLang="zh-TW" b="1" u="sng" dirty="0" smtClean="0">
                <a:latin typeface="+mn-ea"/>
              </a:rPr>
              <a:t>楚調</a:t>
            </a:r>
            <a:r>
              <a:rPr lang="zh-HK" altLang="zh-TW" b="1" dirty="0" smtClean="0">
                <a:latin typeface="+mn-ea"/>
              </a:rPr>
              <a:t>、</a:t>
            </a:r>
            <a:r>
              <a:rPr lang="zh-HK" altLang="zh-TW" b="1" u="sng" dirty="0" smtClean="0">
                <a:latin typeface="+mn-ea"/>
              </a:rPr>
              <a:t>西皮調</a:t>
            </a:r>
            <a:r>
              <a:rPr lang="zh-HK" altLang="zh-TW" b="1" dirty="0" smtClean="0">
                <a:latin typeface="+mn-ea"/>
              </a:rPr>
              <a:t>)，許多</a:t>
            </a:r>
            <a:r>
              <a:rPr lang="zh-HK" altLang="zh-TW" b="1" u="sng" dirty="0" smtClean="0">
                <a:latin typeface="+mn-ea"/>
              </a:rPr>
              <a:t>漢調</a:t>
            </a:r>
            <a:r>
              <a:rPr lang="zh-HK" altLang="zh-TW" b="1" dirty="0" smtClean="0">
                <a:latin typeface="+mn-ea"/>
              </a:rPr>
              <a:t>藝人，加入</a:t>
            </a:r>
            <a:r>
              <a:rPr lang="zh-HK" altLang="zh-TW" b="1" u="sng" dirty="0" smtClean="0">
                <a:latin typeface="+mn-ea"/>
              </a:rPr>
              <a:t>徽班</a:t>
            </a:r>
            <a:r>
              <a:rPr lang="zh-HK" altLang="zh-TW" b="1" dirty="0" smtClean="0">
                <a:latin typeface="+mn-ea"/>
              </a:rPr>
              <a:t>，與</a:t>
            </a:r>
            <a:r>
              <a:rPr lang="zh-HK" altLang="zh-TW" b="1" u="sng" dirty="0" smtClean="0">
                <a:latin typeface="+mn-ea"/>
              </a:rPr>
              <a:t>徽班</a:t>
            </a:r>
            <a:r>
              <a:rPr lang="zh-HK" altLang="zh-TW" b="1" dirty="0" smtClean="0">
                <a:latin typeface="+mn-ea"/>
              </a:rPr>
              <a:t>與同台演出，形成了西皮與二黃合流</a:t>
            </a:r>
            <a:r>
              <a:rPr lang="zh-HK" altLang="en-US" b="1" dirty="0" smtClean="0">
                <a:latin typeface="+mn-ea"/>
              </a:rPr>
              <a:t>。</a:t>
            </a:r>
            <a:endParaRPr lang="zh-TW" altLang="en-US" b="1" u="sng" dirty="0">
              <a:latin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j-ea"/>
              </a:rPr>
              <a:t>京劇名曲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pPr>
              <a:buNone/>
            </a:pPr>
            <a:r>
              <a:rPr lang="en-US" altLang="zh-TW" dirty="0" smtClean="0">
                <a:ea typeface="和平粗仿宋" pitchFamily="1" charset="-120"/>
              </a:rPr>
              <a:t> </a:t>
            </a:r>
            <a:r>
              <a:rPr lang="en-US" altLang="zh-TW" b="1" dirty="0" smtClean="0">
                <a:ea typeface="和平粗仿宋" pitchFamily="1" charset="-120"/>
              </a:rPr>
              <a:t>《</a:t>
            </a:r>
            <a:r>
              <a:rPr lang="zh-TW" altLang="en-US" b="1" dirty="0" smtClean="0">
                <a:latin typeface="+mn-ea"/>
              </a:rPr>
              <a:t>將相和</a:t>
            </a:r>
            <a:r>
              <a:rPr lang="en-US" altLang="zh-TW" b="1" dirty="0" smtClean="0">
                <a:latin typeface="+mn-ea"/>
              </a:rPr>
              <a:t>》     《</a:t>
            </a:r>
            <a:r>
              <a:rPr lang="zh-TW" altLang="en-US" b="1" dirty="0" smtClean="0">
                <a:latin typeface="+mn-ea"/>
              </a:rPr>
              <a:t>貴妃醉酒</a:t>
            </a:r>
            <a:r>
              <a:rPr lang="en-US" altLang="zh-TW" b="1" dirty="0" smtClean="0">
                <a:latin typeface="+mn-ea"/>
              </a:rPr>
              <a:t>》        《</a:t>
            </a:r>
            <a:r>
              <a:rPr lang="zh-TW" altLang="en-US" b="1" dirty="0" smtClean="0">
                <a:latin typeface="+mn-ea"/>
              </a:rPr>
              <a:t>空城計</a:t>
            </a:r>
            <a:r>
              <a:rPr lang="en-US" altLang="zh-TW" b="1" dirty="0" smtClean="0">
                <a:latin typeface="+mn-ea"/>
              </a:rPr>
              <a:t>》</a:t>
            </a:r>
            <a:endParaRPr lang="zh-TW" altLang="en-US" b="1" dirty="0">
              <a:latin typeface="+mn-ea"/>
            </a:endParaRPr>
          </a:p>
        </p:txBody>
      </p:sp>
      <p:pic>
        <p:nvPicPr>
          <p:cNvPr id="5" name="圖片 4" descr="W020091124620995169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2306439" cy="1654870"/>
          </a:xfrm>
          <a:prstGeom prst="rect">
            <a:avLst/>
          </a:prstGeom>
        </p:spPr>
      </p:pic>
      <p:pic>
        <p:nvPicPr>
          <p:cNvPr id="6" name="圖片 5" descr="chnxn2008031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204864"/>
            <a:ext cx="2061716" cy="2785365"/>
          </a:xfrm>
          <a:prstGeom prst="rect">
            <a:avLst/>
          </a:prstGeom>
        </p:spPr>
      </p:pic>
      <p:pic>
        <p:nvPicPr>
          <p:cNvPr id="7" name="圖片 6" descr="19300001253581130675498688823_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04864"/>
            <a:ext cx="2191585" cy="28083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bg1">
              <a:alpha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+mj-ea"/>
                <a:ea typeface="金梅浪漫鏡射體" pitchFamily="49" charset="-120"/>
              </a:rPr>
              <a:t/>
            </a:r>
            <a:br>
              <a:rPr lang="en-US" altLang="zh-TW" dirty="0" smtClean="0">
                <a:latin typeface="+mj-ea"/>
                <a:ea typeface="金梅浪漫鏡射體" pitchFamily="49" charset="-120"/>
              </a:rPr>
            </a:br>
            <a:r>
              <a:rPr lang="zh-TW" altLang="en-US" b="1" dirty="0" smtClean="0">
                <a:latin typeface="+mn-ea"/>
                <a:ea typeface="+mn-ea"/>
              </a:rPr>
              <a:t>京劇的面譜</a:t>
            </a:r>
            <a:r>
              <a:rPr lang="zh-TW" altLang="en-US" dirty="0" smtClean="0">
                <a:latin typeface="+mn-ea"/>
                <a:ea typeface="+mn-ea"/>
              </a:rPr>
              <a:t/>
            </a:r>
            <a:br>
              <a:rPr lang="zh-TW" altLang="en-US" dirty="0" smtClean="0">
                <a:latin typeface="+mn-ea"/>
                <a:ea typeface="+mn-ea"/>
              </a:rPr>
            </a:b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51695"/>
          </a:xfrm>
          <a:solidFill>
            <a:schemeClr val="bg1">
              <a:alpha val="54000"/>
            </a:schemeClr>
          </a:solidFill>
        </p:spPr>
        <p:txBody>
          <a:bodyPr>
            <a:noAutofit/>
          </a:bodyPr>
          <a:lstStyle/>
          <a:p>
            <a:r>
              <a:rPr lang="zh-TW" altLang="en-US" sz="2800" b="1" dirty="0" smtClean="0">
                <a:latin typeface="+mn-ea"/>
              </a:rPr>
              <a:t>京劇臉譜大多是依照戲曲來製造成人物臉譜。五彩繽紛的京劇面譜，能顯示劇中人物的褒貶抑揚，觀眾一看便能判斷其性格、品行。</a:t>
            </a:r>
            <a:endParaRPr lang="en-US" altLang="zh-TW" sz="2800" b="1" dirty="0" smtClean="0">
              <a:latin typeface="+mn-ea"/>
            </a:endParaRPr>
          </a:p>
          <a:p>
            <a:endParaRPr lang="en-US" altLang="zh-TW" sz="2400" b="1" dirty="0" smtClean="0">
              <a:latin typeface="+mn-ea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紅色代表赤膽忠心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如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+mn-ea"/>
              </a:rPr>
              <a:t>關羽</a:t>
            </a:r>
            <a:endParaRPr lang="en-US" altLang="zh-TW" sz="2400" b="1" u="sng" dirty="0" smtClean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白色代表陰險奸詐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,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如</a:t>
            </a:r>
            <a:r>
              <a:rPr lang="zh-TW" altLang="en-US" sz="2400" b="1" u="sng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曹操</a:t>
            </a:r>
            <a:endParaRPr lang="en-US" altLang="zh-TW" sz="2400" b="1" u="sng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r>
              <a:rPr lang="zh-TW" altLang="en-US" sz="2400" b="1" dirty="0" smtClean="0">
                <a:latin typeface="+mn-ea"/>
              </a:rPr>
              <a:t>黑色代表忠耿正直</a:t>
            </a:r>
            <a:r>
              <a:rPr lang="en-US" altLang="zh-TW" sz="2400" b="1" dirty="0" smtClean="0">
                <a:latin typeface="+mn-ea"/>
              </a:rPr>
              <a:t>,</a:t>
            </a:r>
            <a:r>
              <a:rPr lang="zh-TW" altLang="en-US" sz="2400" b="1" dirty="0" smtClean="0">
                <a:latin typeface="+mn-ea"/>
              </a:rPr>
              <a:t>如</a:t>
            </a:r>
            <a:r>
              <a:rPr lang="zh-TW" altLang="en-US" sz="2400" b="1" u="sng" dirty="0" smtClean="0">
                <a:latin typeface="+mn-ea"/>
              </a:rPr>
              <a:t>包青天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zh-TW" altLang="en-US" sz="2400" b="1" dirty="0" smtClean="0">
                <a:latin typeface="+mn-ea"/>
              </a:rPr>
              <a:t>包公</a:t>
            </a:r>
            <a:r>
              <a:rPr lang="en-US" altLang="zh-TW" sz="2400" b="1" dirty="0" smtClean="0">
                <a:latin typeface="+mn-ea"/>
              </a:rPr>
              <a:t>)</a:t>
            </a:r>
          </a:p>
          <a:p>
            <a:r>
              <a:rPr lang="zh-TW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藍色代表剛強勇猛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,</a:t>
            </a:r>
            <a:r>
              <a:rPr lang="zh-TW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如</a:t>
            </a:r>
            <a:r>
              <a:rPr lang="zh-TW" alt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竇爾敦</a:t>
            </a:r>
            <a:endParaRPr lang="zh-TW" altLang="en-US" sz="2400" b="1" i="1" u="sng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</p:txBody>
      </p:sp>
      <p:pic>
        <p:nvPicPr>
          <p:cNvPr id="4" name="圖片 3" descr="imagesCAOXKG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4653136"/>
            <a:ext cx="1268603" cy="1584176"/>
          </a:xfrm>
          <a:prstGeom prst="rect">
            <a:avLst/>
          </a:prstGeom>
        </p:spPr>
      </p:pic>
      <p:pic>
        <p:nvPicPr>
          <p:cNvPr id="5" name="圖片 4" descr="imagesCAOR2F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59" y="4653136"/>
            <a:ext cx="1619855" cy="1584176"/>
          </a:xfrm>
          <a:prstGeom prst="rect">
            <a:avLst/>
          </a:prstGeom>
        </p:spPr>
      </p:pic>
      <p:pic>
        <p:nvPicPr>
          <p:cNvPr id="6" name="圖片 5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581128"/>
            <a:ext cx="1296144" cy="1583468"/>
          </a:xfrm>
          <a:prstGeom prst="rect">
            <a:avLst/>
          </a:prstGeom>
        </p:spPr>
      </p:pic>
      <p:pic>
        <p:nvPicPr>
          <p:cNvPr id="7" name="圖片 6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581128"/>
            <a:ext cx="1368152" cy="16670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京劇劇種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+mn-ea"/>
              </a:rPr>
              <a:t>京劇起源於四個地方的劇種。</a:t>
            </a: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一是原來流行於</a:t>
            </a:r>
            <a:r>
              <a:rPr lang="zh-TW" altLang="en-US" b="1" u="sng" dirty="0" smtClean="0">
                <a:latin typeface="+mn-ea"/>
              </a:rPr>
              <a:t>安徽</a:t>
            </a:r>
            <a:r>
              <a:rPr lang="zh-TW" altLang="en-US" b="1" dirty="0" smtClean="0">
                <a:latin typeface="+mn-ea"/>
              </a:rPr>
              <a:t>省一帶的徽劇。</a:t>
            </a: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二是流行於</a:t>
            </a:r>
            <a:r>
              <a:rPr lang="zh-TW" altLang="en-US" b="1" u="sng" dirty="0" smtClean="0">
                <a:latin typeface="+mn-ea"/>
              </a:rPr>
              <a:t>湖北</a:t>
            </a:r>
            <a:r>
              <a:rPr lang="zh-TW" altLang="en-US" b="1" dirty="0" smtClean="0">
                <a:latin typeface="+mn-ea"/>
              </a:rPr>
              <a:t>的漢劇。</a:t>
            </a: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三是流行於</a:t>
            </a:r>
            <a:r>
              <a:rPr lang="zh-TW" altLang="en-US" b="1" u="sng" dirty="0" smtClean="0">
                <a:latin typeface="+mn-ea"/>
              </a:rPr>
              <a:t>江蘇</a:t>
            </a:r>
            <a:r>
              <a:rPr lang="zh-TW" altLang="en-US" b="1" dirty="0" smtClean="0">
                <a:latin typeface="+mn-ea"/>
              </a:rPr>
              <a:t>一帶的昆曲。</a:t>
            </a: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四是流行於</a:t>
            </a:r>
            <a:r>
              <a:rPr lang="zh-TW" altLang="en-US" b="1" u="sng" dirty="0" smtClean="0">
                <a:latin typeface="+mn-ea"/>
              </a:rPr>
              <a:t>陝西</a:t>
            </a:r>
            <a:r>
              <a:rPr lang="zh-TW" altLang="en-US" b="1" dirty="0" smtClean="0">
                <a:latin typeface="+mn-ea"/>
              </a:rPr>
              <a:t>的秦腔，又稱梆子。</a:t>
            </a:r>
            <a:endParaRPr lang="zh-CN" altLang="en-US" b="1" dirty="0" smtClean="0">
              <a:latin typeface="+mn-ea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b="1" dirty="0" smtClean="0">
                <a:latin typeface="+mn-ea"/>
                <a:ea typeface="+mn-ea"/>
              </a:rPr>
              <a:t>問卷調查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  <a:solidFill>
            <a:schemeClr val="bg1">
              <a:alpha val="79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zh-TW" altLang="zh-TW" sz="1800" b="1" dirty="0" smtClean="0"/>
              <a:t>「你好</a:t>
            </a:r>
            <a:r>
              <a:rPr lang="en-US" altLang="zh-TW" sz="1800" b="1" dirty="0" smtClean="0"/>
              <a:t>!</a:t>
            </a:r>
            <a:r>
              <a:rPr lang="zh-TW" altLang="zh-TW" sz="1800" b="1" dirty="0" smtClean="0"/>
              <a:t>我們是東華三院羅裕積學校的學生。我們現在進行一項有關京劇的調查，可否花你少許時間回答一份簡單的問卷？」</a:t>
            </a:r>
          </a:p>
          <a:p>
            <a:pPr lvl="0"/>
            <a:r>
              <a:rPr lang="zh-TW" altLang="zh-TW" sz="1800" b="1" dirty="0" smtClean="0"/>
              <a:t>受訪者資料：</a:t>
            </a:r>
          </a:p>
          <a:p>
            <a:r>
              <a:rPr lang="zh-TW" altLang="zh-TW" sz="1800" b="1" dirty="0" smtClean="0"/>
              <a:t>性別： 女</a:t>
            </a:r>
            <a:r>
              <a:rPr lang="en-US" altLang="zh-TW" sz="1800" b="1" dirty="0" smtClean="0"/>
              <a:t> / </a:t>
            </a:r>
            <a:r>
              <a:rPr lang="zh-TW" altLang="zh-TW" sz="1800" b="1" dirty="0" smtClean="0"/>
              <a:t>男</a:t>
            </a:r>
          </a:p>
          <a:p>
            <a:r>
              <a:rPr lang="zh-TW" altLang="zh-TW" sz="1800" b="1" dirty="0" smtClean="0"/>
              <a:t>級別：  □ 四年級</a:t>
            </a:r>
            <a:r>
              <a:rPr lang="en-US" altLang="zh-TW" sz="1800" b="1" dirty="0" smtClean="0"/>
              <a:t>    </a:t>
            </a:r>
            <a:r>
              <a:rPr lang="zh-TW" altLang="zh-TW" sz="1800" b="1" dirty="0" smtClean="0"/>
              <a:t>□ 五年級</a:t>
            </a:r>
            <a:r>
              <a:rPr lang="en-US" altLang="zh-TW" sz="1800" b="1" dirty="0" smtClean="0"/>
              <a:t>     </a:t>
            </a:r>
            <a:r>
              <a:rPr lang="zh-TW" altLang="zh-TW" sz="1800" b="1" dirty="0" smtClean="0"/>
              <a:t>□ 六年級 </a:t>
            </a:r>
            <a:r>
              <a:rPr lang="en-US" altLang="zh-TW" sz="1800" b="1" dirty="0" smtClean="0"/>
              <a:t>  </a:t>
            </a:r>
            <a:endParaRPr lang="zh-TW" altLang="zh-TW" sz="1800" b="1" dirty="0" smtClean="0"/>
          </a:p>
          <a:p>
            <a:r>
              <a:rPr lang="en-US" altLang="zh-TW" sz="1800" b="1" dirty="0" smtClean="0"/>
              <a:t>(b)</a:t>
            </a:r>
            <a:r>
              <a:rPr lang="zh-TW" altLang="zh-TW" sz="1800" b="1" dirty="0" smtClean="0"/>
              <a:t>訪問題目：</a:t>
            </a:r>
          </a:p>
          <a:p>
            <a:pPr lvl="0"/>
            <a:r>
              <a:rPr lang="en-US" altLang="zh-TW" sz="1800" b="1" dirty="0" smtClean="0"/>
              <a:t>1.</a:t>
            </a:r>
            <a:r>
              <a:rPr lang="zh-TW" altLang="zh-TW" sz="1800" b="1" dirty="0" smtClean="0"/>
              <a:t>你喜歡京劇嗎</a:t>
            </a:r>
            <a:r>
              <a:rPr lang="en-US" altLang="zh-TW" sz="1800" b="1" dirty="0" smtClean="0"/>
              <a:t>? </a:t>
            </a:r>
            <a:endParaRPr lang="zh-TW" altLang="zh-TW" sz="1800" b="1" dirty="0" smtClean="0"/>
          </a:p>
          <a:p>
            <a:r>
              <a:rPr lang="zh-TW" altLang="zh-TW" sz="1800" b="1" dirty="0" smtClean="0"/>
              <a:t>□喜歡</a:t>
            </a:r>
            <a:r>
              <a:rPr lang="en-US" altLang="zh-TW" sz="1800" b="1" dirty="0" smtClean="0"/>
              <a:t>      </a:t>
            </a:r>
            <a:r>
              <a:rPr lang="zh-TW" altLang="zh-TW" sz="1800" b="1" dirty="0" smtClean="0"/>
              <a:t>□不喜歡</a:t>
            </a:r>
            <a:endParaRPr lang="en-US" altLang="zh-TW" sz="1800" b="1" dirty="0" smtClean="0"/>
          </a:p>
          <a:p>
            <a:endParaRPr lang="en-US" altLang="zh-TW" sz="1800" b="1" dirty="0" smtClean="0"/>
          </a:p>
          <a:p>
            <a:r>
              <a:rPr lang="en-US" altLang="zh-TW" sz="1800" b="1" dirty="0" smtClean="0"/>
              <a:t>2.</a:t>
            </a:r>
            <a:r>
              <a:rPr lang="zh-TW" altLang="en-US" sz="1800" b="1" dirty="0" smtClean="0"/>
              <a:t>你為什麼喜歡</a:t>
            </a:r>
            <a:r>
              <a:rPr lang="en-US" altLang="zh-TW" sz="1800" b="1" dirty="0" smtClean="0"/>
              <a:t>/</a:t>
            </a:r>
            <a:r>
              <a:rPr lang="zh-TW" altLang="en-US" sz="1800" b="1" dirty="0" smtClean="0"/>
              <a:t>不喜歡京劇</a:t>
            </a:r>
            <a:r>
              <a:rPr lang="en-US" altLang="zh-TW" sz="1800" b="1" dirty="0" smtClean="0"/>
              <a:t>?</a:t>
            </a:r>
          </a:p>
          <a:p>
            <a:r>
              <a:rPr lang="zh-TW" altLang="en-US" sz="1800" b="1" dirty="0" smtClean="0"/>
              <a:t>喜歡 </a:t>
            </a:r>
            <a:r>
              <a:rPr lang="en-US" altLang="zh-TW" sz="1800" b="1" dirty="0" smtClean="0"/>
              <a:t>:  □</a:t>
            </a:r>
            <a:r>
              <a:rPr lang="zh-TW" altLang="en-US" sz="1800" b="1" dirty="0" smtClean="0"/>
              <a:t>因為是傳統文化藝術     </a:t>
            </a:r>
            <a:r>
              <a:rPr lang="en-US" altLang="zh-TW" sz="1800" b="1" dirty="0" smtClean="0"/>
              <a:t>□</a:t>
            </a:r>
            <a:r>
              <a:rPr lang="zh-TW" altLang="en-US" sz="1800" b="1" dirty="0" smtClean="0"/>
              <a:t>演員服飾很有民族色彩   </a:t>
            </a:r>
            <a:r>
              <a:rPr lang="en-US" altLang="zh-TW" sz="1800" b="1" dirty="0" smtClean="0"/>
              <a:t>□</a:t>
            </a:r>
            <a:r>
              <a:rPr lang="zh-TW" altLang="en-US" sz="1800" b="1" dirty="0" smtClean="0"/>
              <a:t>可以多加認識歷史</a:t>
            </a:r>
            <a:endParaRPr lang="en-US" altLang="zh-TW" sz="1800" b="1" dirty="0" smtClean="0"/>
          </a:p>
          <a:p>
            <a:r>
              <a:rPr lang="zh-TW" altLang="en-US" sz="1800" b="1" dirty="0" smtClean="0"/>
              <a:t>不喜歡</a:t>
            </a:r>
            <a:r>
              <a:rPr lang="en-US" altLang="zh-TW" sz="1800" b="1" dirty="0" smtClean="0"/>
              <a:t>: □</a:t>
            </a:r>
            <a:r>
              <a:rPr lang="zh-TW" altLang="en-US" sz="1800" b="1" dirty="0" smtClean="0"/>
              <a:t>劇情無聊      </a:t>
            </a:r>
            <a:r>
              <a:rPr lang="en-US" altLang="zh-TW" sz="1800" b="1" dirty="0" smtClean="0"/>
              <a:t>□</a:t>
            </a:r>
            <a:r>
              <a:rPr lang="zh-TW" altLang="en-US" sz="1800" b="1" dirty="0" smtClean="0"/>
              <a:t>聲線嘈吵      </a:t>
            </a:r>
            <a:r>
              <a:rPr lang="en-US" altLang="zh-TW" sz="1800" b="1" dirty="0" smtClean="0"/>
              <a:t>□</a:t>
            </a:r>
            <a:r>
              <a:rPr lang="zh-TW" altLang="en-US" sz="1800" b="1" dirty="0" smtClean="0"/>
              <a:t>較難聽懂北京的口音</a:t>
            </a:r>
            <a:endParaRPr lang="en-US" altLang="zh-TW" sz="1800" b="1" dirty="0" smtClean="0"/>
          </a:p>
          <a:p>
            <a:endParaRPr lang="en-US" altLang="zh-TW" sz="1800" b="1" dirty="0" smtClean="0"/>
          </a:p>
          <a:p>
            <a:pPr lvl="0"/>
            <a:r>
              <a:rPr lang="en-US" altLang="zh-TW" sz="1800" b="1" dirty="0" smtClean="0"/>
              <a:t>3.</a:t>
            </a:r>
            <a:r>
              <a:rPr lang="zh-TW" altLang="zh-TW" sz="1800" b="1" dirty="0" smtClean="0"/>
              <a:t>你知道以下這</a:t>
            </a:r>
            <a:r>
              <a:rPr lang="zh-TW" altLang="en-US" sz="1800" b="1" dirty="0" smtClean="0"/>
              <a:t>一</a:t>
            </a:r>
            <a:r>
              <a:rPr lang="zh-TW" altLang="zh-TW" sz="1800" b="1" dirty="0" smtClean="0"/>
              <a:t>個顏色的面譜代表人物的什麼性格嗎</a:t>
            </a:r>
            <a:r>
              <a:rPr lang="en-US" altLang="zh-TW" sz="1800" b="1" dirty="0" smtClean="0"/>
              <a:t>? </a:t>
            </a:r>
          </a:p>
          <a:p>
            <a:r>
              <a:rPr lang="zh-TW" altLang="zh-TW" sz="1800" b="1" dirty="0" smtClean="0"/>
              <a:t>□赤膽忠心</a:t>
            </a:r>
            <a:r>
              <a:rPr lang="en-US" altLang="zh-TW" sz="1800" b="1" dirty="0" smtClean="0"/>
              <a:t>     </a:t>
            </a:r>
            <a:r>
              <a:rPr lang="zh-TW" altLang="zh-TW" sz="1800" b="1" dirty="0" smtClean="0"/>
              <a:t>□陰險奸詐</a:t>
            </a:r>
            <a:r>
              <a:rPr lang="en-US" altLang="zh-TW" sz="1800" b="1" dirty="0" smtClean="0"/>
              <a:t>       </a:t>
            </a:r>
            <a:r>
              <a:rPr lang="zh-TW" altLang="zh-TW" sz="1800" b="1" dirty="0" smtClean="0"/>
              <a:t>□忠耿正直</a:t>
            </a:r>
            <a:r>
              <a:rPr lang="en-US" altLang="zh-TW" sz="1800" b="1" dirty="0" smtClean="0"/>
              <a:t>      </a:t>
            </a:r>
            <a:r>
              <a:rPr lang="zh-TW" altLang="zh-TW" sz="1800" b="1" dirty="0" smtClean="0"/>
              <a:t>□剛強勇猛</a:t>
            </a:r>
          </a:p>
          <a:p>
            <a:pPr lvl="0">
              <a:buNone/>
            </a:pPr>
            <a:endParaRPr lang="en-US" altLang="zh-TW" sz="2400" b="1" dirty="0" smtClean="0">
              <a:latin typeface="+mn-ea"/>
            </a:endParaRPr>
          </a:p>
          <a:p>
            <a:pPr>
              <a:buNone/>
            </a:pPr>
            <a:endParaRPr lang="zh-TW" altLang="zh-TW" sz="1800" b="1" dirty="0" smtClean="0"/>
          </a:p>
          <a:p>
            <a:pPr algn="ctr">
              <a:buNone/>
            </a:pPr>
            <a:r>
              <a:rPr lang="zh-TW" altLang="zh-TW" sz="1800" b="1" dirty="0" smtClean="0"/>
              <a:t>謝謝你接受訪問！</a:t>
            </a:r>
          </a:p>
          <a:p>
            <a:pPr lvl="0">
              <a:buNone/>
            </a:pPr>
            <a:endParaRPr lang="en-US" altLang="zh-TW" sz="2400" b="1" dirty="0" smtClean="0">
              <a:latin typeface="+mn-ea"/>
            </a:endParaRPr>
          </a:p>
          <a:p>
            <a:pPr lvl="0">
              <a:buNone/>
            </a:pPr>
            <a:endParaRPr lang="zh-TW" altLang="zh-TW" sz="2400" b="1" dirty="0" smtClean="0">
              <a:latin typeface="+mn-ea"/>
            </a:endParaRPr>
          </a:p>
        </p:txBody>
      </p:sp>
      <p:pic>
        <p:nvPicPr>
          <p:cNvPr id="5" name="圖片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517232"/>
            <a:ext cx="876003" cy="10801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950</TotalTime>
  <Words>1224</Words>
  <Application>Microsoft Office PowerPoint</Application>
  <PresentationFormat>如螢幕大小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 ＩＴＣＡ金章專題 中國特色文化 – 京劇 </vt:lpstr>
      <vt:lpstr>目錄</vt:lpstr>
      <vt:lpstr>引言</vt:lpstr>
      <vt:lpstr>京劇是甚麼？</vt:lpstr>
      <vt:lpstr>京劇的歷史</vt:lpstr>
      <vt:lpstr>京劇名曲</vt:lpstr>
      <vt:lpstr> 京劇的面譜 </vt:lpstr>
      <vt:lpstr>京劇劇種</vt:lpstr>
      <vt:lpstr> 問卷調查</vt:lpstr>
      <vt:lpstr>統計(1) 問題1:你喜歡京劇嗎? </vt:lpstr>
      <vt:lpstr>問題1分析</vt:lpstr>
      <vt:lpstr>統計(2) 問題2:你為什麼喜歡/不喜歡京劇?</vt:lpstr>
      <vt:lpstr>問題2分析</vt:lpstr>
      <vt:lpstr>統計 問題3:你知道這個顏色的面譜代表人物的什麼性格嗎?  </vt:lpstr>
      <vt:lpstr>問題3分析</vt:lpstr>
      <vt:lpstr>如何能夠將京劇普及化?</vt:lpstr>
      <vt:lpstr>總結</vt:lpstr>
      <vt:lpstr>個人感想</vt:lpstr>
      <vt:lpstr>參考網址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中國特色文化      京劇</dc:title>
  <dc:creator>6b</dc:creator>
  <cp:lastModifiedBy>曾憲鴻</cp:lastModifiedBy>
  <cp:revision>109</cp:revision>
  <cp:lastPrinted>2014-03-21T09:24:30Z</cp:lastPrinted>
  <dcterms:created xsi:type="dcterms:W3CDTF">2013-11-18T05:54:06Z</dcterms:created>
  <dcterms:modified xsi:type="dcterms:W3CDTF">2014-03-22T01:28:57Z</dcterms:modified>
</cp:coreProperties>
</file>